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4"/>
  </p:notesMasterIdLst>
  <p:sldIdLst>
    <p:sldId id="356" r:id="rId2"/>
    <p:sldId id="35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8"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8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951D7-9A5C-A44C-8F55-5AB421D88F43}" type="datetimeFigureOut">
              <a:rPr lang="en-US" smtClean="0"/>
              <a:t>17/04/23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5C58D-BA34-BB4C-854E-4E70059FC83D}" type="slidenum">
              <a:rPr lang="en-US" smtClean="0"/>
              <a:t>‹#›</a:t>
            </a:fld>
            <a:endParaRPr lang="en-US"/>
          </a:p>
        </p:txBody>
      </p:sp>
    </p:spTree>
    <p:extLst>
      <p:ext uri="{BB962C8B-B14F-4D97-AF65-F5344CB8AC3E}">
        <p14:creationId xmlns:p14="http://schemas.microsoft.com/office/powerpoint/2010/main" val="2903634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E7A56-EC92-4D04-AE29-23444D6859DF}"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6369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FB79F4F4-3448-C44E-97AC-7EE52B44188E}"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71444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B79F4F4-3448-C44E-97AC-7EE52B44188E}"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222207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B79F4F4-3448-C44E-97AC-7EE52B44188E}"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269858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B79F4F4-3448-C44E-97AC-7EE52B44188E}"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353967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B79F4F4-3448-C44E-97AC-7EE52B44188E}"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12559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B79F4F4-3448-C44E-97AC-7EE52B44188E}"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322503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B79F4F4-3448-C44E-97AC-7EE52B44188E}" type="datetimeFigureOut">
              <a:rPr lang="en-US" smtClean="0"/>
              <a:t>17/04/23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147813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B79F4F4-3448-C44E-97AC-7EE52B44188E}" type="datetimeFigureOut">
              <a:rPr lang="en-US" smtClean="0"/>
              <a:t>17/04/23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409612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9F4F4-3448-C44E-97AC-7EE52B44188E}" type="datetimeFigureOut">
              <a:rPr lang="en-US" smtClean="0"/>
              <a:t>17/04/23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121898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B79F4F4-3448-C44E-97AC-7EE52B44188E}"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155615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B79F4F4-3448-C44E-97AC-7EE52B44188E}"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4FACF-585F-AC47-A911-A0AF8962FCA0}" type="slidenum">
              <a:rPr lang="en-US" smtClean="0"/>
              <a:t>‹#›</a:t>
            </a:fld>
            <a:endParaRPr lang="en-US"/>
          </a:p>
        </p:txBody>
      </p:sp>
    </p:spTree>
    <p:extLst>
      <p:ext uri="{BB962C8B-B14F-4D97-AF65-F5344CB8AC3E}">
        <p14:creationId xmlns:p14="http://schemas.microsoft.com/office/powerpoint/2010/main" val="5135498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9F4F4-3448-C44E-97AC-7EE52B44188E}" type="datetimeFigureOut">
              <a:rPr lang="en-US" smtClean="0"/>
              <a:t>17/04/23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4FACF-585F-AC47-A911-A0AF8962FCA0}" type="slidenum">
              <a:rPr lang="en-US" smtClean="0"/>
              <a:t>‹#›</a:t>
            </a:fld>
            <a:endParaRPr lang="en-US"/>
          </a:p>
        </p:txBody>
      </p:sp>
    </p:spTree>
    <p:extLst>
      <p:ext uri="{BB962C8B-B14F-4D97-AF65-F5344CB8AC3E}">
        <p14:creationId xmlns:p14="http://schemas.microsoft.com/office/powerpoint/2010/main" val="11944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nvestopedia.com/articles/financial-theory/08/charles-dow.asp" TargetMode="External"/><Relationship Id="rId3"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nvestopedia.com/terms/o/outstandingshares.asp"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Name: Fundamentals of Investment </a:t>
            </a:r>
            <a:endParaRPr lang="en-US" dirty="0"/>
          </a:p>
        </p:txBody>
      </p:sp>
      <p:sp>
        <p:nvSpPr>
          <p:cNvPr id="3" name="Subtitle 2"/>
          <p:cNvSpPr>
            <a:spLocks noGrp="1"/>
          </p:cNvSpPr>
          <p:nvPr>
            <p:ph type="subTitle" idx="1"/>
          </p:nvPr>
        </p:nvSpPr>
        <p:spPr/>
        <p:txBody>
          <a:bodyPr/>
          <a:lstStyle/>
          <a:p>
            <a:r>
              <a:rPr lang="en-US" dirty="0" smtClean="0"/>
              <a:t>Week 3: </a:t>
            </a:r>
            <a:r>
              <a:rPr lang="en-US" b="1" dirty="0"/>
              <a:t>Approaches to Equity Analysis</a:t>
            </a:r>
            <a:endParaRPr lang="en-US" dirty="0"/>
          </a:p>
          <a:p>
            <a:endParaRPr lang="en-US" dirty="0"/>
          </a:p>
        </p:txBody>
      </p:sp>
    </p:spTree>
    <p:extLst>
      <p:ext uri="{BB962C8B-B14F-4D97-AF65-F5344CB8AC3E}">
        <p14:creationId xmlns:p14="http://schemas.microsoft.com/office/powerpoint/2010/main" val="502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Macro Economic Analysis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analysis of the following factors </a:t>
            </a:r>
            <a:r>
              <a:rPr lang="en-US" dirty="0" smtClean="0"/>
              <a:t>indicate </a:t>
            </a:r>
            <a:r>
              <a:rPr lang="en-US" dirty="0"/>
              <a:t>the trends in macro economic </a:t>
            </a:r>
            <a:r>
              <a:rPr lang="en-US" dirty="0" smtClean="0"/>
              <a:t>changes that </a:t>
            </a:r>
            <a:r>
              <a:rPr lang="en-US" dirty="0"/>
              <a:t>effect the risk and return on investments</a:t>
            </a:r>
            <a:r>
              <a:rPr lang="en-US" dirty="0" smtClean="0"/>
              <a:t>.</a:t>
            </a:r>
          </a:p>
          <a:p>
            <a:r>
              <a:rPr lang="en-US" dirty="0"/>
              <a:t>Money supply</a:t>
            </a:r>
          </a:p>
          <a:p>
            <a:r>
              <a:rPr lang="en-US" dirty="0" smtClean="0"/>
              <a:t>Industrial </a:t>
            </a:r>
            <a:r>
              <a:rPr lang="en-US" dirty="0"/>
              <a:t>production</a:t>
            </a:r>
          </a:p>
          <a:p>
            <a:r>
              <a:rPr lang="en-US" dirty="0" smtClean="0"/>
              <a:t>Capacity utilization</a:t>
            </a:r>
            <a:endParaRPr lang="en-US" dirty="0"/>
          </a:p>
          <a:p>
            <a:r>
              <a:rPr lang="en-US" dirty="0" smtClean="0"/>
              <a:t>Unemployment</a:t>
            </a:r>
            <a:endParaRPr lang="en-US" dirty="0"/>
          </a:p>
          <a:p>
            <a:r>
              <a:rPr lang="en-US" dirty="0" smtClean="0"/>
              <a:t>Inflation</a:t>
            </a:r>
            <a:endParaRPr lang="en-US" dirty="0"/>
          </a:p>
          <a:p>
            <a:r>
              <a:rPr lang="en-US" dirty="0" smtClean="0"/>
              <a:t>Growth </a:t>
            </a:r>
            <a:r>
              <a:rPr lang="en-US" dirty="0"/>
              <a:t>in GDP</a:t>
            </a:r>
          </a:p>
          <a:p>
            <a:r>
              <a:rPr lang="en-US" dirty="0" smtClean="0"/>
              <a:t>Institutional </a:t>
            </a:r>
            <a:r>
              <a:rPr lang="en-US" dirty="0"/>
              <a:t>lending</a:t>
            </a:r>
          </a:p>
          <a:p>
            <a:r>
              <a:rPr lang="en-US" dirty="0" smtClean="0"/>
              <a:t>Stock </a:t>
            </a:r>
            <a:r>
              <a:rPr lang="en-US" dirty="0"/>
              <a:t>prices</a:t>
            </a:r>
          </a:p>
          <a:p>
            <a:r>
              <a:rPr lang="en-US" dirty="0" smtClean="0"/>
              <a:t>Monsoons</a:t>
            </a:r>
          </a:p>
          <a:p>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48922255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904745"/>
            <a:ext cx="7886700" cy="5421629"/>
          </a:xfrm>
        </p:spPr>
        <p:txBody>
          <a:bodyPr/>
          <a:lstStyle/>
          <a:p>
            <a:pPr marL="0" indent="0" algn="just">
              <a:buNone/>
            </a:pPr>
            <a:r>
              <a:rPr lang="en-US" dirty="0" smtClean="0"/>
              <a:t>Price Sales Ratio - </a:t>
            </a:r>
            <a:r>
              <a:rPr lang="en-US" dirty="0"/>
              <a:t>The price-to-sales ratio (Price/Sales or P/S) is calculated by taking a company's market capitalization (the number of outstanding shares multiplied by the share price) and divide it by the company's total sales or revenue over the past 12 months</a:t>
            </a:r>
            <a:r>
              <a:rPr lang="en-US" dirty="0" smtClean="0"/>
              <a:t>.</a:t>
            </a:r>
          </a:p>
          <a:p>
            <a:pPr marL="0" indent="0" algn="just">
              <a:buNone/>
            </a:pP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065" y="2764023"/>
            <a:ext cx="5771271" cy="282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371403889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0034" y="506438"/>
            <a:ext cx="7206337" cy="58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318901817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Outcome</a:t>
            </a:r>
            <a:endParaRPr lang="en-US"/>
          </a:p>
        </p:txBody>
      </p:sp>
      <p:sp>
        <p:nvSpPr>
          <p:cNvPr id="3" name="Content Placeholder 2"/>
          <p:cNvSpPr>
            <a:spLocks noGrp="1"/>
          </p:cNvSpPr>
          <p:nvPr>
            <p:ph idx="1"/>
          </p:nvPr>
        </p:nvSpPr>
        <p:spPr/>
        <p:txBody>
          <a:bodyPr/>
          <a:lstStyle/>
          <a:p>
            <a:pPr algn="just"/>
            <a:r>
              <a:rPr lang="en-US" dirty="0" smtClean="0"/>
              <a:t>Learners will have basic knowledge about Fundamental analysis and its various components.</a:t>
            </a:r>
          </a:p>
          <a:p>
            <a:pPr algn="just"/>
            <a:r>
              <a:rPr lang="en-US" dirty="0" smtClean="0"/>
              <a:t>Learners will be able to construct various charts and explain price movements.</a:t>
            </a:r>
          </a:p>
          <a:p>
            <a:pPr algn="just"/>
            <a:r>
              <a:rPr lang="en-US" dirty="0" smtClean="0"/>
              <a:t>Learners will be able to explain random walk theory and </a:t>
            </a:r>
            <a:r>
              <a:rPr lang="en-US" dirty="0" err="1" smtClean="0"/>
              <a:t>efficent</a:t>
            </a:r>
            <a:r>
              <a:rPr lang="en-US" dirty="0" smtClean="0"/>
              <a:t> market hypothesis.</a:t>
            </a:r>
            <a:endParaRPr lang="en-US" dirty="0"/>
          </a:p>
        </p:txBody>
      </p:sp>
    </p:spTree>
    <p:extLst>
      <p:ext uri="{BB962C8B-B14F-4D97-AF65-F5344CB8AC3E}">
        <p14:creationId xmlns:p14="http://schemas.microsoft.com/office/powerpoint/2010/main" val="18139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Fiscal Policy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Fiscal policy is concerned with the spending and tax initiatives of the government. It </a:t>
            </a:r>
            <a:r>
              <a:rPr lang="en-US" dirty="0" smtClean="0"/>
              <a:t>is the </a:t>
            </a:r>
            <a:r>
              <a:rPr lang="en-US" dirty="0"/>
              <a:t>most direct tool to stimulate or dampen the economy</a:t>
            </a:r>
            <a:r>
              <a:rPr lang="en-US" dirty="0" smtClean="0"/>
              <a:t>.</a:t>
            </a:r>
          </a:p>
          <a:p>
            <a:pPr algn="just"/>
            <a:r>
              <a:rPr lang="en-US" dirty="0"/>
              <a:t>An increase in government spending stimulates the demand for goods and </a:t>
            </a:r>
            <a:r>
              <a:rPr lang="en-US" dirty="0" smtClean="0"/>
              <a:t>services, whereas </a:t>
            </a:r>
            <a:r>
              <a:rPr lang="en-US" dirty="0"/>
              <a:t>a decrease deflates the demand for goods and services</a:t>
            </a:r>
            <a:r>
              <a:rPr lang="en-US" dirty="0" smtClean="0"/>
              <a:t>.</a:t>
            </a:r>
          </a:p>
          <a:p>
            <a:pPr algn="just"/>
            <a:r>
              <a:rPr lang="en-US" dirty="0" smtClean="0"/>
              <a:t>A decrease </a:t>
            </a:r>
            <a:r>
              <a:rPr lang="en-US" dirty="0"/>
              <a:t>in tax rates increases the consumption of goods and services and an </a:t>
            </a:r>
            <a:r>
              <a:rPr lang="en-US" dirty="0" smtClean="0"/>
              <a:t>increase in </a:t>
            </a:r>
            <a:r>
              <a:rPr lang="en-US" dirty="0"/>
              <a:t>tax rates decreases the consumption of goods and services.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094895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Monetary Policy</a:t>
            </a:r>
            <a:endParaRPr lang="en-US" dirty="0"/>
          </a:p>
        </p:txBody>
      </p:sp>
      <p:sp>
        <p:nvSpPr>
          <p:cNvPr id="3" name="Content Placeholder 2"/>
          <p:cNvSpPr>
            <a:spLocks noGrp="1"/>
          </p:cNvSpPr>
          <p:nvPr>
            <p:ph idx="1"/>
          </p:nvPr>
        </p:nvSpPr>
        <p:spPr/>
        <p:txBody>
          <a:bodyPr/>
          <a:lstStyle/>
          <a:p>
            <a:pPr algn="just"/>
            <a:r>
              <a:rPr lang="en-US" sz="2400" dirty="0"/>
              <a:t>Monetary policy is concerned with the manipulation of money supply in the economy. Monetary policy affects the economy mainly through its impact on interest rates.</a:t>
            </a:r>
          </a:p>
          <a:p>
            <a:pPr algn="just"/>
            <a:r>
              <a:rPr lang="en-US" sz="2400" dirty="0"/>
              <a:t>The main tools of monetary policy are:</a:t>
            </a:r>
          </a:p>
          <a:p>
            <a:pPr lvl="1" algn="just"/>
            <a:r>
              <a:rPr lang="en-US" sz="2400" dirty="0"/>
              <a:t>Open market </a:t>
            </a:r>
            <a:r>
              <a:rPr lang="en-US" sz="2400" dirty="0" smtClean="0"/>
              <a:t>operation</a:t>
            </a:r>
            <a:endParaRPr lang="en-US" sz="2400" dirty="0"/>
          </a:p>
          <a:p>
            <a:pPr lvl="1" algn="just"/>
            <a:r>
              <a:rPr lang="en-US" sz="2400" dirty="0"/>
              <a:t>Bank rate</a:t>
            </a:r>
          </a:p>
          <a:p>
            <a:pPr lvl="1" algn="just"/>
            <a:r>
              <a:rPr lang="en-US" sz="2400" dirty="0" smtClean="0"/>
              <a:t>Reserve requirements</a:t>
            </a:r>
          </a:p>
          <a:p>
            <a:pPr lvl="1" algn="just"/>
            <a:r>
              <a:rPr lang="en-US" sz="2400" dirty="0" smtClean="0"/>
              <a:t>Direct </a:t>
            </a:r>
            <a:r>
              <a:rPr lang="en-US" sz="2400" dirty="0"/>
              <a:t>credit controls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7651044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Market Operations</a:t>
            </a:r>
            <a:endParaRPr lang="en-US" dirty="0"/>
          </a:p>
        </p:txBody>
      </p:sp>
      <p:sp>
        <p:nvSpPr>
          <p:cNvPr id="3" name="Content Placeholder 2"/>
          <p:cNvSpPr>
            <a:spLocks noGrp="1"/>
          </p:cNvSpPr>
          <p:nvPr>
            <p:ph idx="1"/>
          </p:nvPr>
        </p:nvSpPr>
        <p:spPr/>
        <p:txBody>
          <a:bodyPr>
            <a:normAutofit fontScale="85000" lnSpcReduction="20000"/>
          </a:bodyPr>
          <a:lstStyle/>
          <a:p>
            <a:pPr marL="342900" lvl="1">
              <a:buClr>
                <a:schemeClr val="accent1"/>
              </a:buClr>
            </a:pPr>
            <a:r>
              <a:rPr lang="en-US" dirty="0"/>
              <a:t>refer to the selling and purchasing of the treasury bills and government securities by the central bank of any country in order to regulate money supply in the economy.</a:t>
            </a:r>
          </a:p>
          <a:p>
            <a:r>
              <a:rPr lang="en-US" dirty="0" smtClean="0"/>
              <a:t>Central bank sells securities in the market when it wants to reduce the money supply in the market It is done to increase interest rates.</a:t>
            </a:r>
          </a:p>
          <a:p>
            <a:r>
              <a:rPr lang="en-US" dirty="0" smtClean="0"/>
              <a:t>When the central bank wants to increase the money supply in the market it will purchase securities from the market this step is taken to reduce the rate of interest and also to help the economic growth of the country</a:t>
            </a:r>
          </a:p>
          <a:p>
            <a:r>
              <a:rPr lang="en-US" dirty="0" smtClean="0"/>
              <a:t>It impacts both the supply and demand for credit.</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0256827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rate</a:t>
            </a:r>
            <a:endParaRPr lang="en-US" dirty="0"/>
          </a:p>
        </p:txBody>
      </p:sp>
      <p:sp>
        <p:nvSpPr>
          <p:cNvPr id="3" name="Content Placeholder 2"/>
          <p:cNvSpPr>
            <a:spLocks noGrp="1"/>
          </p:cNvSpPr>
          <p:nvPr>
            <p:ph idx="1"/>
          </p:nvPr>
        </p:nvSpPr>
        <p:spPr/>
        <p:txBody>
          <a:bodyPr/>
          <a:lstStyle/>
          <a:p>
            <a:r>
              <a:rPr lang="en-US" dirty="0" smtClean="0"/>
              <a:t>A bank rate is the interest rate at which a nations central bank lends money to domestic banks and it’s a very short term loan.</a:t>
            </a:r>
          </a:p>
          <a:p>
            <a:r>
              <a:rPr lang="en-US" dirty="0" smtClean="0"/>
              <a:t>Lower bank rate result lowering the cost of funds for borrowers</a:t>
            </a:r>
          </a:p>
          <a:p>
            <a:r>
              <a:rPr lang="en-US" dirty="0" smtClean="0"/>
              <a:t>Higher bank rate results higher the cost of funds for borrowers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1927445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 Requirements</a:t>
            </a:r>
            <a:endParaRPr lang="en-US" dirty="0"/>
          </a:p>
        </p:txBody>
      </p:sp>
      <p:sp>
        <p:nvSpPr>
          <p:cNvPr id="3" name="Content Placeholder 2"/>
          <p:cNvSpPr>
            <a:spLocks noGrp="1"/>
          </p:cNvSpPr>
          <p:nvPr>
            <p:ph idx="1"/>
          </p:nvPr>
        </p:nvSpPr>
        <p:spPr/>
        <p:txBody>
          <a:bodyPr/>
          <a:lstStyle/>
          <a:p>
            <a:r>
              <a:rPr lang="en-US" dirty="0" smtClean="0"/>
              <a:t>The amount of funds that a bank holds in reserve to ensure that it is able to meet liabilities in case of sudden withdrawals</a:t>
            </a:r>
          </a:p>
          <a:p>
            <a:r>
              <a:rPr lang="en-US" dirty="0" smtClean="0"/>
              <a:t>Reserve requirements are a tool used by the central bank to increase or decrease the money supply in the economy and influence interest rates.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422349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Credit Control </a:t>
            </a:r>
            <a:endParaRPr lang="en-US" dirty="0"/>
          </a:p>
        </p:txBody>
      </p:sp>
      <p:sp>
        <p:nvSpPr>
          <p:cNvPr id="3" name="Content Placeholder 2"/>
          <p:cNvSpPr>
            <a:spLocks noGrp="1"/>
          </p:cNvSpPr>
          <p:nvPr>
            <p:ph idx="1"/>
          </p:nvPr>
        </p:nvSpPr>
        <p:spPr/>
        <p:txBody>
          <a:bodyPr/>
          <a:lstStyle/>
          <a:p>
            <a:r>
              <a:rPr lang="en-US" dirty="0" smtClean="0"/>
              <a:t>The central bank can direct deposit money banks on the maximum percentage or amount of loans to different economic sectors or activities interest rate caps, Liquid asset ratio and issue credit guarantee to preferred loans.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728599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Economic Forecasting</a:t>
            </a:r>
            <a:endParaRPr lang="en-US" dirty="0"/>
          </a:p>
        </p:txBody>
      </p:sp>
      <p:sp>
        <p:nvSpPr>
          <p:cNvPr id="3" name="Content Placeholder 2"/>
          <p:cNvSpPr>
            <a:spLocks noGrp="1"/>
          </p:cNvSpPr>
          <p:nvPr>
            <p:ph idx="1"/>
          </p:nvPr>
        </p:nvSpPr>
        <p:spPr/>
        <p:txBody>
          <a:bodyPr/>
          <a:lstStyle/>
          <a:p>
            <a:r>
              <a:rPr lang="en-US" b="1" dirty="0"/>
              <a:t>Techniques used</a:t>
            </a:r>
          </a:p>
          <a:p>
            <a:r>
              <a:rPr lang="en-US" dirty="0" smtClean="0"/>
              <a:t>Economic </a:t>
            </a:r>
            <a:r>
              <a:rPr lang="en-US" dirty="0"/>
              <a:t>indicators</a:t>
            </a:r>
          </a:p>
          <a:p>
            <a:r>
              <a:rPr lang="en-US" dirty="0" smtClean="0"/>
              <a:t>Surveys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724564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Anticipatory Surveys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is very simple method through which investors can form their opinion/expectations </a:t>
            </a:r>
            <a:r>
              <a:rPr lang="en-US" dirty="0" smtClean="0"/>
              <a:t>with respect </a:t>
            </a:r>
            <a:r>
              <a:rPr lang="en-US" dirty="0"/>
              <a:t>to the future state of the </a:t>
            </a:r>
            <a:r>
              <a:rPr lang="en-US" dirty="0" smtClean="0"/>
              <a:t>economy.</a:t>
            </a:r>
          </a:p>
          <a:p>
            <a:r>
              <a:rPr lang="en-US" dirty="0"/>
              <a:t>T</a:t>
            </a:r>
            <a:r>
              <a:rPr lang="en-US" dirty="0" smtClean="0"/>
              <a:t>his </a:t>
            </a:r>
            <a:r>
              <a:rPr lang="en-US" dirty="0"/>
              <a:t>is a survey of </a:t>
            </a:r>
            <a:r>
              <a:rPr lang="en-US" dirty="0" smtClean="0"/>
              <a:t>expert opinions </a:t>
            </a:r>
            <a:r>
              <a:rPr lang="en-US" dirty="0"/>
              <a:t>of those prominent in the government, business, trade and industry</a:t>
            </a:r>
            <a:r>
              <a:rPr lang="en-US" dirty="0" smtClean="0"/>
              <a:t>.</a:t>
            </a:r>
          </a:p>
          <a:p>
            <a:r>
              <a:rPr lang="en-US" dirty="0"/>
              <a:t>Anticipatory surveys can also </a:t>
            </a:r>
            <a:r>
              <a:rPr lang="en-US" dirty="0" smtClean="0"/>
              <a:t>incorporate the </a:t>
            </a:r>
            <a:r>
              <a:rPr lang="en-US" dirty="0"/>
              <a:t>opinion or future plans of consumers regarding their spending</a:t>
            </a:r>
            <a:r>
              <a:rPr lang="en-US" dirty="0" smtClean="0"/>
              <a:t>.</a:t>
            </a:r>
          </a:p>
          <a:p>
            <a:r>
              <a:rPr lang="en-US" dirty="0"/>
              <a:t>S</a:t>
            </a:r>
            <a:r>
              <a:rPr lang="en-US" dirty="0" smtClean="0"/>
              <a:t>urveys </a:t>
            </a:r>
            <a:r>
              <a:rPr lang="en-US" dirty="0"/>
              <a:t>should </a:t>
            </a:r>
            <a:r>
              <a:rPr lang="en-US" dirty="0" smtClean="0"/>
              <a:t>provide valuable </a:t>
            </a:r>
            <a:r>
              <a:rPr lang="en-US" dirty="0"/>
              <a:t>input, as a starting point.</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4399328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Leading Indicators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Average weekly hours of manufacturing production workers</a:t>
            </a:r>
          </a:p>
          <a:p>
            <a:r>
              <a:rPr lang="en-US" dirty="0" smtClean="0"/>
              <a:t>Average </a:t>
            </a:r>
            <a:r>
              <a:rPr lang="en-US" dirty="0"/>
              <a:t>weekly in initial unemployment claims</a:t>
            </a:r>
          </a:p>
          <a:p>
            <a:r>
              <a:rPr lang="en-US" dirty="0" smtClean="0"/>
              <a:t>Contacts </a:t>
            </a:r>
            <a:r>
              <a:rPr lang="en-US" dirty="0"/>
              <a:t>and orders for plant and machinery</a:t>
            </a:r>
          </a:p>
          <a:p>
            <a:r>
              <a:rPr lang="en-US" dirty="0" smtClean="0"/>
              <a:t>Index </a:t>
            </a:r>
            <a:r>
              <a:rPr lang="en-US" dirty="0"/>
              <a:t>of S&amp;P 500 stock prices</a:t>
            </a:r>
          </a:p>
          <a:p>
            <a:r>
              <a:rPr lang="en-US" dirty="0" smtClean="0"/>
              <a:t>Money </a:t>
            </a:r>
            <a:r>
              <a:rPr lang="en-US" dirty="0"/>
              <a:t>supply (M2)</a:t>
            </a:r>
          </a:p>
          <a:p>
            <a:r>
              <a:rPr lang="en-US" dirty="0" smtClean="0"/>
              <a:t>Change </a:t>
            </a:r>
            <a:r>
              <a:rPr lang="en-US" dirty="0"/>
              <a:t>in sensitive material prices</a:t>
            </a:r>
          </a:p>
          <a:p>
            <a:r>
              <a:rPr lang="en-US" dirty="0" smtClean="0"/>
              <a:t>Change </a:t>
            </a:r>
            <a:r>
              <a:rPr lang="en-US" dirty="0"/>
              <a:t>in manufacture's unfilled orders (durable goods industries)</a:t>
            </a:r>
          </a:p>
          <a:p>
            <a:r>
              <a:rPr lang="en-US" dirty="0" smtClean="0"/>
              <a:t> </a:t>
            </a:r>
            <a:r>
              <a:rPr lang="en-US" dirty="0"/>
              <a:t>Index of consumer expectations.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931883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 Learning Objectives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The basic objective is to understand </a:t>
            </a:r>
            <a:r>
              <a:rPr lang="en-US" dirty="0" smtClean="0"/>
              <a:t>the basic approaches to Equity Analysis. The aim is to </a:t>
            </a:r>
            <a:r>
              <a:rPr lang="en-US" dirty="0" smtClean="0"/>
              <a:t>share in detail the </a:t>
            </a:r>
            <a:r>
              <a:rPr lang="en-US" dirty="0" smtClean="0"/>
              <a:t>Fundamental Analysis, Technical Analysis and Efficient Market Hypothesis so that learners will be able to </a:t>
            </a:r>
            <a:r>
              <a:rPr lang="en-US" dirty="0" err="1" smtClean="0"/>
              <a:t>analyse</a:t>
            </a:r>
            <a:r>
              <a:rPr lang="en-US" dirty="0" smtClean="0"/>
              <a:t> and predict equity </a:t>
            </a:r>
            <a:r>
              <a:rPr lang="en-US" smtClean="0"/>
              <a:t>value.</a:t>
            </a:r>
            <a:endParaRPr lang="en-US" dirty="0"/>
          </a:p>
        </p:txBody>
      </p:sp>
    </p:spTree>
    <p:extLst>
      <p:ext uri="{BB962C8B-B14F-4D97-AF65-F5344CB8AC3E}">
        <p14:creationId xmlns:p14="http://schemas.microsoft.com/office/powerpoint/2010/main" val="17819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Lagging Indicators</a:t>
            </a:r>
            <a:br>
              <a:rPr lang="en-US" b="1" i="1" dirty="0"/>
            </a:br>
            <a:endParaRPr lang="en-US" dirty="0"/>
          </a:p>
        </p:txBody>
      </p:sp>
      <p:sp>
        <p:nvSpPr>
          <p:cNvPr id="3" name="Content Placeholder 2"/>
          <p:cNvSpPr>
            <a:spLocks noGrp="1"/>
          </p:cNvSpPr>
          <p:nvPr>
            <p:ph idx="1"/>
          </p:nvPr>
        </p:nvSpPr>
        <p:spPr/>
        <p:txBody>
          <a:bodyPr/>
          <a:lstStyle/>
          <a:p>
            <a:r>
              <a:rPr lang="en-US" dirty="0" smtClean="0"/>
              <a:t>Average </a:t>
            </a:r>
            <a:r>
              <a:rPr lang="en-US" dirty="0"/>
              <a:t>duration of unemployment</a:t>
            </a:r>
          </a:p>
          <a:p>
            <a:r>
              <a:rPr lang="en-US" dirty="0" smtClean="0"/>
              <a:t>Ratio </a:t>
            </a:r>
            <a:r>
              <a:rPr lang="en-US" dirty="0"/>
              <a:t>of manufacturing and trade inventories to sales</a:t>
            </a:r>
          </a:p>
          <a:p>
            <a:r>
              <a:rPr lang="en-US" dirty="0" smtClean="0"/>
              <a:t>Average </a:t>
            </a:r>
            <a:r>
              <a:rPr lang="en-US" dirty="0"/>
              <a:t>prime rate</a:t>
            </a:r>
          </a:p>
          <a:p>
            <a:r>
              <a:rPr lang="en-US" dirty="0" smtClean="0"/>
              <a:t>Outstanding </a:t>
            </a:r>
            <a:r>
              <a:rPr lang="en-US" dirty="0"/>
              <a:t>commercial and industrial loans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5095934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Economy and Industry Analysis</a:t>
            </a:r>
            <a:endParaRPr lang="en-US" sz="4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4450" y="1634331"/>
            <a:ext cx="6515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8349932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Industry Analysis</a:t>
            </a:r>
            <a:endParaRPr lang="en-US" dirty="0"/>
          </a:p>
        </p:txBody>
      </p:sp>
      <p:sp>
        <p:nvSpPr>
          <p:cNvPr id="3" name="Content Placeholder 2"/>
          <p:cNvSpPr>
            <a:spLocks noGrp="1"/>
          </p:cNvSpPr>
          <p:nvPr>
            <p:ph idx="1"/>
          </p:nvPr>
        </p:nvSpPr>
        <p:spPr/>
        <p:txBody>
          <a:bodyPr/>
          <a:lstStyle/>
          <a:p>
            <a:r>
              <a:rPr lang="en-US" sz="2200" dirty="0"/>
              <a:t>After conducting an analysis of the economy and identifying the direction it is likely to take </a:t>
            </a:r>
            <a:r>
              <a:rPr lang="en-US" sz="2200" dirty="0" smtClean="0"/>
              <a:t>in the </a:t>
            </a:r>
            <a:r>
              <a:rPr lang="en-US" sz="2200" dirty="0"/>
              <a:t>short, interim and long-term, the analyst must look into various sectors of the economy </a:t>
            </a:r>
            <a:r>
              <a:rPr lang="en-US" sz="2200" dirty="0" smtClean="0"/>
              <a:t>in terms </a:t>
            </a:r>
            <a:r>
              <a:rPr lang="en-US" sz="2200" dirty="0"/>
              <a:t>of various industries. An industry is a homogenous group of </a:t>
            </a:r>
            <a:r>
              <a:rPr lang="en-US" sz="2200" dirty="0" smtClean="0"/>
              <a:t>companies</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67246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7140976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Indicators in Analysis</a:t>
            </a:r>
            <a:endParaRPr lang="en-US" dirty="0"/>
          </a:p>
        </p:txBody>
      </p:sp>
      <p:sp>
        <p:nvSpPr>
          <p:cNvPr id="3" name="Content Placeholder 2"/>
          <p:cNvSpPr>
            <a:spLocks noGrp="1"/>
          </p:cNvSpPr>
          <p:nvPr>
            <p:ph idx="1"/>
          </p:nvPr>
        </p:nvSpPr>
        <p:spPr/>
        <p:txBody>
          <a:bodyPr>
            <a:normAutofit lnSpcReduction="10000"/>
          </a:bodyPr>
          <a:lstStyle/>
          <a:p>
            <a:r>
              <a:rPr lang="en-US" b="1" i="1" dirty="0"/>
              <a:t>Performance Factors </a:t>
            </a:r>
            <a:r>
              <a:rPr lang="en-US" dirty="0"/>
              <a:t>like:</a:t>
            </a:r>
          </a:p>
          <a:p>
            <a:r>
              <a:rPr lang="en-US" dirty="0"/>
              <a:t>(a) Past sales</a:t>
            </a:r>
          </a:p>
          <a:p>
            <a:r>
              <a:rPr lang="en-US" dirty="0"/>
              <a:t>(b) Past earnings</a:t>
            </a:r>
          </a:p>
          <a:p>
            <a:r>
              <a:rPr lang="en-US" dirty="0"/>
              <a:t>2. </a:t>
            </a:r>
            <a:r>
              <a:rPr lang="en-US" b="1" i="1" dirty="0"/>
              <a:t>Environment Factors </a:t>
            </a:r>
            <a:r>
              <a:rPr lang="en-US" dirty="0"/>
              <a:t>like:</a:t>
            </a:r>
          </a:p>
          <a:p>
            <a:r>
              <a:rPr lang="en-US" dirty="0"/>
              <a:t>(a) Attitude of government</a:t>
            </a:r>
          </a:p>
          <a:p>
            <a:r>
              <a:rPr lang="en-US" dirty="0"/>
              <a:t>(b) </a:t>
            </a:r>
            <a:r>
              <a:rPr lang="en-US" dirty="0" err="1"/>
              <a:t>Labour</a:t>
            </a:r>
            <a:r>
              <a:rPr lang="en-US" dirty="0"/>
              <a:t> conditions</a:t>
            </a:r>
          </a:p>
          <a:p>
            <a:r>
              <a:rPr lang="en-US" dirty="0"/>
              <a:t>(c) Competitive conditions</a:t>
            </a:r>
          </a:p>
          <a:p>
            <a:r>
              <a:rPr lang="en-US" dirty="0"/>
              <a:t>(d) Technological progress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3785880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Indicators in Analysis</a:t>
            </a:r>
            <a:endParaRPr lang="en-US" dirty="0"/>
          </a:p>
        </p:txBody>
      </p:sp>
      <p:sp>
        <p:nvSpPr>
          <p:cNvPr id="3" name="Content Placeholder 2"/>
          <p:cNvSpPr>
            <a:spLocks noGrp="1"/>
          </p:cNvSpPr>
          <p:nvPr>
            <p:ph idx="1"/>
          </p:nvPr>
        </p:nvSpPr>
        <p:spPr/>
        <p:txBody>
          <a:bodyPr/>
          <a:lstStyle/>
          <a:p>
            <a:r>
              <a:rPr lang="en-US" b="1" i="1" dirty="0"/>
              <a:t>Outcome Factors </a:t>
            </a:r>
            <a:r>
              <a:rPr lang="en-US" dirty="0"/>
              <a:t>like:</a:t>
            </a:r>
          </a:p>
          <a:p>
            <a:r>
              <a:rPr lang="en-US" dirty="0"/>
              <a:t>(a) Industry share prices</a:t>
            </a:r>
          </a:p>
          <a:p>
            <a:r>
              <a:rPr lang="en-US" dirty="0"/>
              <a:t>(b) Price earnings multiples with reference to these </a:t>
            </a:r>
            <a:r>
              <a:rPr lang="en-US" dirty="0" smtClean="0"/>
              <a:t>key     factors</a:t>
            </a:r>
            <a:r>
              <a:rPr lang="en-US" dirty="0"/>
              <a:t>, evaluations shall </a:t>
            </a:r>
            <a:r>
              <a:rPr lang="en-US" dirty="0" smtClean="0"/>
              <a:t>be done </a:t>
            </a:r>
            <a:r>
              <a:rPr lang="en-US" dirty="0"/>
              <a:t>to identify.</a:t>
            </a:r>
          </a:p>
          <a:p>
            <a:r>
              <a:rPr lang="en-US" dirty="0"/>
              <a:t>(c) Strengths and weaknesses</a:t>
            </a:r>
          </a:p>
          <a:p>
            <a:r>
              <a:rPr lang="en-US" dirty="0"/>
              <a:t>(d) Opportunities and threats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3296838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Forecasting Methods</a:t>
            </a:r>
            <a:endParaRPr lang="en-US" dirty="0"/>
          </a:p>
        </p:txBody>
      </p:sp>
      <p:sp>
        <p:nvSpPr>
          <p:cNvPr id="3" name="Content Placeholder 2"/>
          <p:cNvSpPr>
            <a:spLocks noGrp="1"/>
          </p:cNvSpPr>
          <p:nvPr>
            <p:ph idx="1"/>
          </p:nvPr>
        </p:nvSpPr>
        <p:spPr/>
        <p:txBody>
          <a:bodyPr/>
          <a:lstStyle/>
          <a:p>
            <a:r>
              <a:rPr lang="en-US" b="1" i="1" dirty="0"/>
              <a:t>The Market </a:t>
            </a:r>
            <a:r>
              <a:rPr lang="en-US" b="1" i="1" dirty="0" smtClean="0"/>
              <a:t>Profile</a:t>
            </a:r>
          </a:p>
          <a:p>
            <a:r>
              <a:rPr lang="en-US" b="1" i="1" dirty="0"/>
              <a:t>Cumulative </a:t>
            </a:r>
            <a:r>
              <a:rPr lang="en-US" b="1" i="1" dirty="0" smtClean="0"/>
              <a:t>Methods</a:t>
            </a:r>
          </a:p>
          <a:p>
            <a:pPr lvl="1"/>
            <a:r>
              <a:rPr lang="en-US" i="1" dirty="0" smtClean="0"/>
              <a:t>Surveys</a:t>
            </a:r>
          </a:p>
          <a:p>
            <a:pPr lvl="1"/>
            <a:r>
              <a:rPr lang="en-US" i="1" dirty="0"/>
              <a:t>Correlation and Regression </a:t>
            </a:r>
            <a:r>
              <a:rPr lang="en-US" i="1" dirty="0" smtClean="0"/>
              <a:t>analysis</a:t>
            </a:r>
          </a:p>
          <a:p>
            <a:pPr lvl="1"/>
            <a:r>
              <a:rPr lang="en-US" i="1" dirty="0"/>
              <a:t>Time series analysis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2884217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Market </a:t>
            </a:r>
            <a:r>
              <a:rPr lang="en-US" b="1" i="1" dirty="0" smtClean="0"/>
              <a:t>Profile</a:t>
            </a:r>
            <a:endParaRPr lang="en-US" dirty="0"/>
          </a:p>
        </p:txBody>
      </p:sp>
      <p:sp>
        <p:nvSpPr>
          <p:cNvPr id="3" name="Content Placeholder 2"/>
          <p:cNvSpPr>
            <a:spLocks noGrp="1"/>
          </p:cNvSpPr>
          <p:nvPr>
            <p:ph idx="1"/>
          </p:nvPr>
        </p:nvSpPr>
        <p:spPr/>
        <p:txBody>
          <a:bodyPr>
            <a:normAutofit fontScale="92500"/>
          </a:bodyPr>
          <a:lstStyle/>
          <a:p>
            <a:r>
              <a:rPr lang="en-US" dirty="0"/>
              <a:t>Number of establishments</a:t>
            </a:r>
          </a:p>
          <a:p>
            <a:r>
              <a:rPr lang="en-US" dirty="0" smtClean="0"/>
              <a:t>Geographical </a:t>
            </a:r>
            <a:r>
              <a:rPr lang="en-US" dirty="0"/>
              <a:t>location of establishment</a:t>
            </a:r>
          </a:p>
          <a:p>
            <a:r>
              <a:rPr lang="en-US" dirty="0" smtClean="0"/>
              <a:t>Number </a:t>
            </a:r>
            <a:r>
              <a:rPr lang="en-US" dirty="0"/>
              <a:t>of employees</a:t>
            </a:r>
          </a:p>
          <a:p>
            <a:r>
              <a:rPr lang="en-US" dirty="0" smtClean="0"/>
              <a:t>Value </a:t>
            </a:r>
            <a:r>
              <a:rPr lang="en-US" dirty="0"/>
              <a:t>of sales</a:t>
            </a:r>
          </a:p>
          <a:p>
            <a:r>
              <a:rPr lang="en-US" dirty="0" smtClean="0"/>
              <a:t>Value </a:t>
            </a:r>
            <a:r>
              <a:rPr lang="en-US" dirty="0"/>
              <a:t>added by manufacturing</a:t>
            </a:r>
          </a:p>
          <a:p>
            <a:r>
              <a:rPr lang="en-US" dirty="0" smtClean="0"/>
              <a:t>Capital </a:t>
            </a:r>
            <a:r>
              <a:rPr lang="en-US" dirty="0"/>
              <a:t>expenditures</a:t>
            </a:r>
          </a:p>
          <a:p>
            <a:r>
              <a:rPr lang="en-US" dirty="0" smtClean="0"/>
              <a:t>Degree </a:t>
            </a:r>
            <a:r>
              <a:rPr lang="en-US" dirty="0"/>
              <a:t>to which establishments are specialized</a:t>
            </a:r>
          </a:p>
          <a:p>
            <a:r>
              <a:rPr lang="en-US" dirty="0" smtClean="0"/>
              <a:t>Importance </a:t>
            </a:r>
            <a:r>
              <a:rPr lang="en-US" dirty="0"/>
              <a:t>of their output in the national total</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7131630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Cumulative Methods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Surveys: </a:t>
            </a:r>
            <a:r>
              <a:rPr lang="en-US" dirty="0"/>
              <a:t>Surveys are carried out by research agencies, consultants, </a:t>
            </a:r>
            <a:r>
              <a:rPr lang="en-US" dirty="0" smtClean="0"/>
              <a:t>industry association </a:t>
            </a:r>
            <a:r>
              <a:rPr lang="en-US" dirty="0"/>
              <a:t>and the research bureau of media. These surveys generally study </a:t>
            </a:r>
            <a:r>
              <a:rPr lang="en-US" dirty="0" smtClean="0"/>
              <a:t>the current </a:t>
            </a:r>
            <a:r>
              <a:rPr lang="en-US" dirty="0"/>
              <a:t>facilities and demand, future demand and proposed investment, and </a:t>
            </a:r>
            <a:r>
              <a:rPr lang="en-US" dirty="0" smtClean="0"/>
              <a:t>thereby the </a:t>
            </a:r>
            <a:r>
              <a:rPr lang="en-US" dirty="0"/>
              <a:t>expansion prospects vis-à-vis demand gap. Other factors like, strengths </a:t>
            </a:r>
            <a:r>
              <a:rPr lang="en-US" dirty="0" smtClean="0"/>
              <a:t>and weaknesses </a:t>
            </a:r>
            <a:r>
              <a:rPr lang="en-US" dirty="0"/>
              <a:t>of the organization, environmental forces are also brought into focus </a:t>
            </a:r>
            <a:r>
              <a:rPr lang="en-US" dirty="0" smtClean="0"/>
              <a:t>to evaluate </a:t>
            </a:r>
            <a:r>
              <a:rPr lang="en-US" dirty="0"/>
              <a:t>the future of the industry.</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41801058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Correlation and Regression analysis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a:t>Statistical methods like correlation and </a:t>
            </a:r>
            <a:r>
              <a:rPr lang="en-US" dirty="0" smtClean="0"/>
              <a:t>regression analysis </a:t>
            </a:r>
            <a:r>
              <a:rPr lang="en-US" dirty="0"/>
              <a:t>can be of much help in demand measurement. The following steps </a:t>
            </a:r>
            <a:r>
              <a:rPr lang="en-US" dirty="0" smtClean="0"/>
              <a:t>have general </a:t>
            </a:r>
            <a:r>
              <a:rPr lang="en-US" dirty="0"/>
              <a:t>application</a:t>
            </a:r>
            <a:r>
              <a:rPr lang="en-US" dirty="0" smtClean="0"/>
              <a:t>.</a:t>
            </a:r>
          </a:p>
          <a:p>
            <a:r>
              <a:rPr lang="en-US" dirty="0"/>
              <a:t>Determine the total requirement for the type of product in question by </a:t>
            </a:r>
            <a:r>
              <a:rPr lang="en-US" dirty="0" smtClean="0"/>
              <a:t>present customers </a:t>
            </a:r>
            <a:r>
              <a:rPr lang="en-US" dirty="0"/>
              <a:t>in each industry classification</a:t>
            </a:r>
            <a:r>
              <a:rPr lang="en-US" dirty="0" smtClean="0"/>
              <a:t>.</a:t>
            </a:r>
          </a:p>
          <a:p>
            <a:r>
              <a:rPr lang="en-US" dirty="0"/>
              <a:t>The correlation can be observed by preparing a scatter diagram, as shown </a:t>
            </a:r>
            <a:r>
              <a:rPr lang="en-US" dirty="0" smtClean="0"/>
              <a:t>in figure </a:t>
            </a:r>
            <a:r>
              <a:rPr lang="en-US" dirty="0"/>
              <a:t>or calculating mathematically, using the formula given below</a:t>
            </a:r>
            <a:r>
              <a:rPr lang="en-US" dirty="0" smtClean="0"/>
              <a: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29200"/>
            <a:ext cx="7315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4604260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Estimation</a:t>
            </a:r>
            <a:endParaRPr lang="en-US" dirty="0"/>
          </a:p>
        </p:txBody>
      </p:sp>
      <p:sp>
        <p:nvSpPr>
          <p:cNvPr id="3" name="Content Placeholder 2"/>
          <p:cNvSpPr>
            <a:spLocks noGrp="1"/>
          </p:cNvSpPr>
          <p:nvPr>
            <p:ph idx="1"/>
          </p:nvPr>
        </p:nvSpPr>
        <p:spPr/>
        <p:txBody>
          <a:bodyPr/>
          <a:lstStyle/>
          <a:p>
            <a:r>
              <a:rPr lang="en-US" dirty="0"/>
              <a:t>Apply the relationship to estimate demand. If the degree of </a:t>
            </a:r>
            <a:r>
              <a:rPr lang="en-US" dirty="0" smtClean="0"/>
              <a:t>correlation between </a:t>
            </a:r>
            <a:r>
              <a:rPr lang="en-US" dirty="0"/>
              <a:t>purchases of a given product by present customers and </a:t>
            </a:r>
            <a:r>
              <a:rPr lang="en-US" dirty="0" smtClean="0"/>
              <a:t>their employment </a:t>
            </a:r>
            <a:r>
              <a:rPr lang="en-US" dirty="0"/>
              <a:t>size is considered significant, the demand estimation can </a:t>
            </a:r>
            <a:r>
              <a:rPr lang="en-US" dirty="0" smtClean="0"/>
              <a:t>be done </a:t>
            </a:r>
            <a:r>
              <a:rPr lang="en-US" dirty="0"/>
              <a:t>as follows</a:t>
            </a:r>
            <a:r>
              <a:rPr lang="en-US" dirty="0" smtClean="0"/>
              <a: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74319"/>
            <a:ext cx="572822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922253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 Analysis</a:t>
            </a:r>
            <a:endParaRPr lang="en-US" dirty="0"/>
          </a:p>
        </p:txBody>
      </p:sp>
      <p:pic>
        <p:nvPicPr>
          <p:cNvPr id="3" name="Picture 2"/>
          <p:cNvPicPr>
            <a:picLocks noChangeAspect="1"/>
          </p:cNvPicPr>
          <p:nvPr/>
        </p:nvPicPr>
        <p:blipFill>
          <a:blip r:embed="rId3"/>
          <a:stretch>
            <a:fillRect/>
          </a:stretch>
        </p:blipFill>
        <p:spPr>
          <a:xfrm>
            <a:off x="7144081" y="0"/>
            <a:ext cx="1999919" cy="755334"/>
          </a:xfrm>
          <a:prstGeom prst="rect">
            <a:avLst/>
          </a:prstGeom>
        </p:spPr>
      </p:pic>
      <p:sp>
        <p:nvSpPr>
          <p:cNvPr id="5" name="Footer Placeholder 4"/>
          <p:cNvSpPr>
            <a:spLocks noGrp="1"/>
          </p:cNvSpPr>
          <p:nvPr>
            <p:ph type="ftr" sz="quarter" idx="11"/>
          </p:nvPr>
        </p:nvSpPr>
        <p:spPr>
          <a:xfrm>
            <a:off x="609600" y="6356350"/>
            <a:ext cx="8077200" cy="365125"/>
          </a:xfrm>
        </p:spPr>
        <p:txBody>
          <a:bodyPr/>
          <a:lstStyle/>
          <a:p>
            <a:r>
              <a:rPr lang="en-US" dirty="0" err="1" smtClean="0"/>
              <a:t>Sem</a:t>
            </a:r>
            <a:r>
              <a:rPr lang="en-US" dirty="0" smtClean="0"/>
              <a:t> III								</a:t>
            </a:r>
            <a:r>
              <a:rPr lang="en-US" dirty="0" err="1" smtClean="0"/>
              <a:t>SAPM</a:t>
            </a:r>
            <a:endParaRPr lang="en-US" dirty="0"/>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8398641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Industry Analysis Factors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Post-sales and earnings performance</a:t>
            </a:r>
          </a:p>
          <a:p>
            <a:r>
              <a:rPr lang="en-US" dirty="0" smtClean="0"/>
              <a:t>The </a:t>
            </a:r>
            <a:r>
              <a:rPr lang="en-US" dirty="0"/>
              <a:t>government's attitude towards industry</a:t>
            </a:r>
          </a:p>
          <a:p>
            <a:r>
              <a:rPr lang="en-US" dirty="0" err="1" smtClean="0"/>
              <a:t>Labour</a:t>
            </a:r>
            <a:r>
              <a:rPr lang="en-US" dirty="0" smtClean="0"/>
              <a:t> </a:t>
            </a:r>
            <a:r>
              <a:rPr lang="en-US" dirty="0"/>
              <a:t>conditions</a:t>
            </a:r>
          </a:p>
          <a:p>
            <a:r>
              <a:rPr lang="en-US" dirty="0" smtClean="0"/>
              <a:t>Competitive </a:t>
            </a:r>
            <a:r>
              <a:rPr lang="en-US" dirty="0"/>
              <a:t>conditions</a:t>
            </a:r>
          </a:p>
          <a:p>
            <a:r>
              <a:rPr lang="en-US" dirty="0" smtClean="0"/>
              <a:t>Performance </a:t>
            </a:r>
            <a:r>
              <a:rPr lang="en-US" dirty="0"/>
              <a:t>of the industry</a:t>
            </a:r>
          </a:p>
          <a:p>
            <a:r>
              <a:rPr lang="en-US" dirty="0" smtClean="0"/>
              <a:t>Industry </a:t>
            </a:r>
            <a:r>
              <a:rPr lang="en-US" dirty="0"/>
              <a:t>share prices relative to industry earnings</a:t>
            </a:r>
          </a:p>
          <a:p>
            <a:r>
              <a:rPr lang="en-US" dirty="0" smtClean="0"/>
              <a:t>Stage </a:t>
            </a:r>
            <a:r>
              <a:rPr lang="en-US" dirty="0"/>
              <a:t>of the industry life cycle</a:t>
            </a:r>
          </a:p>
          <a:p>
            <a:r>
              <a:rPr lang="en-US" dirty="0" smtClean="0"/>
              <a:t>Industry </a:t>
            </a:r>
            <a:r>
              <a:rPr lang="en-US" dirty="0"/>
              <a:t>trade cycle</a:t>
            </a:r>
          </a:p>
          <a:p>
            <a:r>
              <a:rPr lang="en-US" dirty="0" smtClean="0"/>
              <a:t>Inventories </a:t>
            </a:r>
            <a:r>
              <a:rPr lang="en-US" dirty="0"/>
              <a:t>build-up in the industry</a:t>
            </a:r>
          </a:p>
          <a:p>
            <a:r>
              <a:rPr lang="en-US" dirty="0" smtClean="0"/>
              <a:t>Investors</a:t>
            </a:r>
            <a:r>
              <a:rPr lang="en-US" dirty="0"/>
              <a:t>' preference over the industry</a:t>
            </a:r>
          </a:p>
          <a:p>
            <a:r>
              <a:rPr lang="en-US" dirty="0" smtClean="0"/>
              <a:t>Technological </a:t>
            </a:r>
            <a:r>
              <a:rPr lang="en-US" dirty="0"/>
              <a:t>innovations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8058467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Company Analysis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 order to provide </a:t>
            </a:r>
            <a:r>
              <a:rPr lang="en-US" dirty="0" smtClean="0"/>
              <a:t>a proper </a:t>
            </a:r>
            <a:r>
              <a:rPr lang="en-US" dirty="0"/>
              <a:t>perspective to this analysis, let us begin by discussing the way investor makes </a:t>
            </a:r>
            <a:r>
              <a:rPr lang="en-US" dirty="0" smtClean="0"/>
              <a:t>investment decisions </a:t>
            </a:r>
            <a:r>
              <a:rPr lang="en-US" dirty="0"/>
              <a:t>given his goal maximization. For earning profits, investors apply a simple and </a:t>
            </a:r>
            <a:r>
              <a:rPr lang="en-US" dirty="0" smtClean="0"/>
              <a:t>common sense </a:t>
            </a:r>
            <a:r>
              <a:rPr lang="en-US" dirty="0"/>
              <a:t>decision rule of maximization. That is:</a:t>
            </a:r>
          </a:p>
          <a:p>
            <a:r>
              <a:rPr lang="en-US" dirty="0" smtClean="0"/>
              <a:t>Buy </a:t>
            </a:r>
            <a:r>
              <a:rPr lang="en-US" dirty="0"/>
              <a:t>the share at a low price</a:t>
            </a:r>
          </a:p>
          <a:p>
            <a:r>
              <a:rPr lang="en-US" dirty="0" smtClean="0"/>
              <a:t>Sell </a:t>
            </a:r>
            <a:r>
              <a:rPr lang="en-US" dirty="0"/>
              <a:t>the share at a high </a:t>
            </a:r>
            <a:r>
              <a:rPr lang="en-US" dirty="0" smtClean="0"/>
              <a:t>price</a:t>
            </a:r>
          </a:p>
          <a:p>
            <a:r>
              <a:rPr lang="en-US" dirty="0" err="1" smtClean="0">
                <a:solidFill>
                  <a:srgbClr val="FF0000"/>
                </a:solidFill>
              </a:rPr>
              <a:t>Que</a:t>
            </a:r>
            <a:r>
              <a:rPr lang="en-US" dirty="0" smtClean="0">
                <a:solidFill>
                  <a:srgbClr val="FF0000"/>
                </a:solidFill>
              </a:rPr>
              <a:t> 1 </a:t>
            </a:r>
            <a:r>
              <a:rPr lang="en-US" dirty="0">
                <a:solidFill>
                  <a:srgbClr val="FF0000"/>
                </a:solidFill>
              </a:rPr>
              <a:t>how to find out whether the price of </a:t>
            </a:r>
            <a:r>
              <a:rPr lang="en-US" dirty="0" smtClean="0">
                <a:solidFill>
                  <a:srgbClr val="FF0000"/>
                </a:solidFill>
              </a:rPr>
              <a:t>a company’s </a:t>
            </a:r>
            <a:r>
              <a:rPr lang="en-US" dirty="0">
                <a:solidFill>
                  <a:srgbClr val="FF0000"/>
                </a:solidFill>
              </a:rPr>
              <a:t>share is high or low</a:t>
            </a:r>
            <a:r>
              <a:rPr lang="en-US" dirty="0" smtClean="0">
                <a:solidFill>
                  <a:srgbClr val="FF0000"/>
                </a:solidFill>
              </a:rPr>
              <a:t>?</a:t>
            </a:r>
          </a:p>
          <a:p>
            <a:r>
              <a:rPr lang="en-US" dirty="0" err="1" smtClean="0">
                <a:solidFill>
                  <a:srgbClr val="FF0000"/>
                </a:solidFill>
              </a:rPr>
              <a:t>Que</a:t>
            </a:r>
            <a:r>
              <a:rPr lang="en-US" dirty="0" smtClean="0">
                <a:solidFill>
                  <a:srgbClr val="FF0000"/>
                </a:solidFill>
              </a:rPr>
              <a:t> 2 </a:t>
            </a:r>
            <a:r>
              <a:rPr lang="en-US" dirty="0">
                <a:solidFill>
                  <a:srgbClr val="FF0000"/>
                </a:solidFill>
              </a:rPr>
              <a:t>What is the benchmark used to compare the price of the </a:t>
            </a:r>
            <a:r>
              <a:rPr lang="en-US" dirty="0" smtClean="0">
                <a:solidFill>
                  <a:srgbClr val="FF0000"/>
                </a:solidFill>
              </a:rPr>
              <a:t>share?</a:t>
            </a:r>
            <a:endParaRPr lang="en-US" dirty="0">
              <a:solidFill>
                <a:srgbClr val="FF0000"/>
              </a:solidFill>
            </a:endParaRP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8562319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Framework of Company Analysis</a:t>
            </a:r>
            <a:endParaRPr lang="en-US" sz="4000" dirty="0"/>
          </a:p>
        </p:txBody>
      </p:sp>
      <p:sp>
        <p:nvSpPr>
          <p:cNvPr id="3" name="Content Placeholder 2"/>
          <p:cNvSpPr>
            <a:spLocks noGrp="1"/>
          </p:cNvSpPr>
          <p:nvPr>
            <p:ph idx="1"/>
          </p:nvPr>
        </p:nvSpPr>
        <p:spPr/>
        <p:txBody>
          <a:bodyPr/>
          <a:lstStyle/>
          <a:p>
            <a:r>
              <a:rPr lang="en-US" dirty="0"/>
              <a:t>The two major components of company analysis are:</a:t>
            </a:r>
          </a:p>
          <a:p>
            <a:r>
              <a:rPr lang="en-US" dirty="0" smtClean="0"/>
              <a:t>Financial</a:t>
            </a:r>
            <a:endParaRPr lang="en-US" dirty="0"/>
          </a:p>
          <a:p>
            <a:r>
              <a:rPr lang="en-US" dirty="0" smtClean="0"/>
              <a:t>Non-financial</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41475995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Non-financial </a:t>
            </a:r>
            <a:r>
              <a:rPr lang="en-US" dirty="0"/>
              <a:t>component</a:t>
            </a:r>
          </a:p>
        </p:txBody>
      </p:sp>
      <p:sp>
        <p:nvSpPr>
          <p:cNvPr id="3" name="Content Placeholder 2"/>
          <p:cNvSpPr>
            <a:spLocks noGrp="1"/>
          </p:cNvSpPr>
          <p:nvPr>
            <p:ph idx="1"/>
          </p:nvPr>
        </p:nvSpPr>
        <p:spPr/>
        <p:txBody>
          <a:bodyPr>
            <a:normAutofit fontScale="92500"/>
          </a:bodyPr>
          <a:lstStyle/>
          <a:p>
            <a:r>
              <a:rPr lang="en-US" dirty="0" smtClean="0"/>
              <a:t>The analyst </a:t>
            </a:r>
            <a:r>
              <a:rPr lang="en-US" dirty="0"/>
              <a:t>will be concerned with two broad categories information: </a:t>
            </a:r>
            <a:endParaRPr lang="en-US" dirty="0" smtClean="0"/>
          </a:p>
          <a:p>
            <a:pPr lvl="1"/>
            <a:r>
              <a:rPr lang="en-US" dirty="0" smtClean="0"/>
              <a:t>internal </a:t>
            </a:r>
            <a:r>
              <a:rPr lang="en-US" dirty="0"/>
              <a:t>and </a:t>
            </a:r>
            <a:endParaRPr lang="en-US" dirty="0" smtClean="0"/>
          </a:p>
          <a:p>
            <a:pPr lvl="1"/>
            <a:r>
              <a:rPr lang="en-US" dirty="0" smtClean="0"/>
              <a:t>external</a:t>
            </a:r>
            <a:r>
              <a:rPr lang="en-US" dirty="0"/>
              <a:t>.</a:t>
            </a:r>
          </a:p>
          <a:p>
            <a:r>
              <a:rPr lang="en-US" dirty="0"/>
              <a:t>Internal information consists the data and events relating to the enterprise as publicized by it.</a:t>
            </a:r>
          </a:p>
          <a:p>
            <a:r>
              <a:rPr lang="en-US" dirty="0"/>
              <a:t>External information comprises the reports and analyses made by sources outside the </a:t>
            </a:r>
            <a:r>
              <a:rPr lang="en-US" dirty="0" smtClean="0"/>
              <a:t>company viz</a:t>
            </a:r>
            <a:r>
              <a:rPr lang="en-US" dirty="0"/>
              <a:t>. media and research agencies.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8331670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Non-financial Aspects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History and business of the company</a:t>
            </a:r>
          </a:p>
          <a:p>
            <a:r>
              <a:rPr lang="en-US" dirty="0" smtClean="0"/>
              <a:t>Top </a:t>
            </a:r>
            <a:r>
              <a:rPr lang="en-US" dirty="0"/>
              <a:t>management </a:t>
            </a:r>
            <a:r>
              <a:rPr lang="en-US" dirty="0" smtClean="0"/>
              <a:t>team</a:t>
            </a:r>
          </a:p>
          <a:p>
            <a:r>
              <a:rPr lang="en-US" dirty="0"/>
              <a:t>Collaboration agreements</a:t>
            </a:r>
          </a:p>
          <a:p>
            <a:r>
              <a:rPr lang="en-US" dirty="0" smtClean="0"/>
              <a:t>Product </a:t>
            </a:r>
            <a:r>
              <a:rPr lang="en-US" dirty="0"/>
              <a:t>range</a:t>
            </a:r>
          </a:p>
          <a:p>
            <a:r>
              <a:rPr lang="en-US" dirty="0" smtClean="0"/>
              <a:t>Future </a:t>
            </a:r>
            <a:r>
              <a:rPr lang="en-US" dirty="0"/>
              <a:t>plans of expansion/diversification</a:t>
            </a:r>
          </a:p>
          <a:p>
            <a:r>
              <a:rPr lang="en-US" dirty="0" smtClean="0"/>
              <a:t>R&amp;D</a:t>
            </a:r>
            <a:endParaRPr lang="en-US" dirty="0"/>
          </a:p>
          <a:p>
            <a:r>
              <a:rPr lang="en-US" dirty="0" smtClean="0"/>
              <a:t>Market </a:t>
            </a:r>
            <a:r>
              <a:rPr lang="en-US" dirty="0"/>
              <a:t>standing – competition and market share</a:t>
            </a:r>
          </a:p>
          <a:p>
            <a:r>
              <a:rPr lang="en-US" dirty="0" smtClean="0"/>
              <a:t>Corporate </a:t>
            </a:r>
            <a:r>
              <a:rPr lang="en-US" dirty="0"/>
              <a:t>social responsibility</a:t>
            </a:r>
          </a:p>
          <a:p>
            <a:r>
              <a:rPr lang="en-US" dirty="0" smtClean="0"/>
              <a:t>Industrial </a:t>
            </a:r>
            <a:r>
              <a:rPr lang="en-US" dirty="0"/>
              <a:t>relations scenario</a:t>
            </a:r>
          </a:p>
          <a:p>
            <a:r>
              <a:rPr lang="en-US" dirty="0" smtClean="0"/>
              <a:t>Corporate </a:t>
            </a:r>
            <a:r>
              <a:rPr lang="en-US" dirty="0"/>
              <a:t>image etc.</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40426215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xternal </a:t>
            </a:r>
            <a:r>
              <a:rPr lang="en-US" dirty="0"/>
              <a:t>E</a:t>
            </a:r>
            <a:r>
              <a:rPr lang="en-US" dirty="0" smtClean="0"/>
              <a:t>nvironment</a:t>
            </a:r>
            <a:endParaRPr lang="en-US" dirty="0"/>
          </a:p>
        </p:txBody>
      </p:sp>
      <p:sp>
        <p:nvSpPr>
          <p:cNvPr id="3" name="Content Placeholder 2"/>
          <p:cNvSpPr>
            <a:spLocks noGrp="1"/>
          </p:cNvSpPr>
          <p:nvPr>
            <p:ph idx="1"/>
          </p:nvPr>
        </p:nvSpPr>
        <p:spPr/>
        <p:txBody>
          <a:bodyPr/>
          <a:lstStyle/>
          <a:p>
            <a:r>
              <a:rPr lang="en-US" dirty="0" smtClean="0"/>
              <a:t> Statutory </a:t>
            </a:r>
            <a:r>
              <a:rPr lang="en-US" dirty="0"/>
              <a:t>controls</a:t>
            </a:r>
          </a:p>
          <a:p>
            <a:r>
              <a:rPr lang="en-US" dirty="0" smtClean="0"/>
              <a:t> </a:t>
            </a:r>
            <a:r>
              <a:rPr lang="en-US" dirty="0"/>
              <a:t>Government policy</a:t>
            </a:r>
          </a:p>
          <a:p>
            <a:r>
              <a:rPr lang="en-US" dirty="0" smtClean="0"/>
              <a:t> </a:t>
            </a:r>
            <a:r>
              <a:rPr lang="en-US" dirty="0"/>
              <a:t>Industry life cycle stage</a:t>
            </a:r>
          </a:p>
          <a:p>
            <a:r>
              <a:rPr lang="en-US" dirty="0" smtClean="0"/>
              <a:t>Business </a:t>
            </a:r>
            <a:r>
              <a:rPr lang="en-US" dirty="0"/>
              <a:t>cycle stage</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6177956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Company Analysis</a:t>
            </a:r>
            <a:endParaRPr lang="en-US" dirty="0"/>
          </a:p>
        </p:txBody>
      </p:sp>
      <p:sp>
        <p:nvSpPr>
          <p:cNvPr id="3" name="Content Placeholder 2"/>
          <p:cNvSpPr>
            <a:spLocks noGrp="1"/>
          </p:cNvSpPr>
          <p:nvPr>
            <p:ph idx="1"/>
          </p:nvPr>
        </p:nvSpPr>
        <p:spPr/>
        <p:txBody>
          <a:bodyPr/>
          <a:lstStyle/>
          <a:p>
            <a:r>
              <a:rPr lang="en-US" dirty="0"/>
              <a:t>Trend analysis</a:t>
            </a:r>
          </a:p>
          <a:p>
            <a:r>
              <a:rPr lang="en-US" dirty="0" smtClean="0"/>
              <a:t> </a:t>
            </a:r>
            <a:r>
              <a:rPr lang="en-US" dirty="0"/>
              <a:t>Ratio analysis</a:t>
            </a:r>
          </a:p>
          <a:p>
            <a:r>
              <a:rPr lang="en-US" dirty="0"/>
              <a:t> </a:t>
            </a:r>
            <a:r>
              <a:rPr lang="en-US" dirty="0" smtClean="0"/>
              <a:t>Fund </a:t>
            </a:r>
            <a:r>
              <a:rPr lang="en-US" dirty="0"/>
              <a:t>flow analysis</a:t>
            </a:r>
          </a:p>
          <a:p>
            <a:r>
              <a:rPr lang="en-US" dirty="0"/>
              <a:t> </a:t>
            </a:r>
            <a:r>
              <a:rPr lang="en-US" dirty="0" smtClean="0"/>
              <a:t>Common </a:t>
            </a:r>
            <a:r>
              <a:rPr lang="en-US" dirty="0"/>
              <a:t>size statement analysis</a:t>
            </a:r>
          </a:p>
          <a:p>
            <a:r>
              <a:rPr lang="en-US" dirty="0"/>
              <a:t> </a:t>
            </a:r>
            <a:r>
              <a:rPr lang="en-US" dirty="0" smtClean="0"/>
              <a:t>Technical </a:t>
            </a:r>
            <a:r>
              <a:rPr lang="en-US" dirty="0"/>
              <a:t>analysis</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3691087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TREND ANALYSIS</a:t>
            </a:r>
            <a:endParaRPr lang="en-US" dirty="0"/>
          </a:p>
        </p:txBody>
      </p:sp>
      <p:sp>
        <p:nvSpPr>
          <p:cNvPr id="3" name="Content Placeholder 2"/>
          <p:cNvSpPr>
            <a:spLocks noGrp="1"/>
          </p:cNvSpPr>
          <p:nvPr>
            <p:ph idx="1"/>
          </p:nvPr>
        </p:nvSpPr>
        <p:spPr/>
        <p:txBody>
          <a:bodyPr/>
          <a:lstStyle/>
          <a:p>
            <a:r>
              <a:rPr lang="en-US" dirty="0"/>
              <a:t>It is a dynamic method of analysis showing the changes over a period of time. It makes easy </a:t>
            </a:r>
            <a:r>
              <a:rPr lang="en-US" dirty="0" smtClean="0"/>
              <a:t>to understand </a:t>
            </a:r>
            <a:r>
              <a:rPr lang="en-US" dirty="0"/>
              <a:t>the changes in an item over a period of time and to draw conclusion regarding </a:t>
            </a:r>
            <a:r>
              <a:rPr lang="en-US" dirty="0" smtClean="0"/>
              <a:t>the changes </a:t>
            </a:r>
            <a:r>
              <a:rPr lang="en-US" dirty="0"/>
              <a:t>in data. The trend should be studied at least over a period of 5 years. It indicates a </a:t>
            </a:r>
            <a:r>
              <a:rPr lang="en-US" dirty="0" smtClean="0"/>
              <a:t>direction in </a:t>
            </a:r>
            <a:r>
              <a:rPr lang="en-US" dirty="0"/>
              <a:t>which a concern is going and on this basis forecast for future can be made.</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9689235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RATIO ANALYSIS</a:t>
            </a:r>
            <a:endParaRPr lang="en-US" dirty="0"/>
          </a:p>
        </p:txBody>
      </p:sp>
      <p:sp>
        <p:nvSpPr>
          <p:cNvPr id="3" name="Content Placeholder 2"/>
          <p:cNvSpPr>
            <a:spLocks noGrp="1"/>
          </p:cNvSpPr>
          <p:nvPr>
            <p:ph idx="1"/>
          </p:nvPr>
        </p:nvSpPr>
        <p:spPr/>
        <p:txBody>
          <a:bodyPr>
            <a:normAutofit lnSpcReduction="10000"/>
          </a:bodyPr>
          <a:lstStyle/>
          <a:p>
            <a:r>
              <a:rPr lang="en-US" b="1" dirty="0"/>
              <a:t>Current ratio: </a:t>
            </a:r>
            <a:r>
              <a:rPr lang="en-US" dirty="0"/>
              <a:t>Current ratio is also known as solvency ratio or working capital </a:t>
            </a:r>
            <a:r>
              <a:rPr lang="en-US" dirty="0" smtClean="0"/>
              <a:t>ratio. Standard </a:t>
            </a:r>
            <a:r>
              <a:rPr lang="en-US" dirty="0"/>
              <a:t>current ratio is 2:1 </a:t>
            </a:r>
            <a:endParaRPr lang="en-US" dirty="0" smtClean="0"/>
          </a:p>
          <a:p>
            <a:r>
              <a:rPr lang="en-US" dirty="0" smtClean="0"/>
              <a:t>current </a:t>
            </a:r>
            <a:r>
              <a:rPr lang="en-US" dirty="0"/>
              <a:t>ratio indicates the short-term financial position of the</a:t>
            </a:r>
          </a:p>
          <a:p>
            <a:pPr marL="114300" indent="0">
              <a:buNone/>
            </a:pPr>
            <a:r>
              <a:rPr lang="en-US" dirty="0" smtClean="0"/>
              <a:t>    firm</a:t>
            </a:r>
            <a:r>
              <a:rPr lang="en-US" dirty="0"/>
              <a:t>. It is expressed as pure ratio.</a:t>
            </a:r>
          </a:p>
          <a:p>
            <a:r>
              <a:rPr lang="en-US" b="1" dirty="0"/>
              <a:t>It is calculated as:</a:t>
            </a:r>
          </a:p>
          <a:p>
            <a:r>
              <a:rPr lang="en-US" dirty="0"/>
              <a:t>Current ratio = Current assets </a:t>
            </a:r>
            <a:r>
              <a:rPr lang="en-US" dirty="0" smtClean="0"/>
              <a:t>/Current </a:t>
            </a:r>
            <a:r>
              <a:rPr lang="en-US" dirty="0"/>
              <a:t>liabilities</a:t>
            </a:r>
          </a:p>
          <a:p>
            <a:endParaRPr lang="en-US" dirty="0"/>
          </a:p>
          <a:p>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8629076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Current assets consists of all the current assets of the concern such as:</a:t>
            </a:r>
          </a:p>
          <a:p>
            <a:r>
              <a:rPr lang="en-US" dirty="0"/>
              <a:t> </a:t>
            </a:r>
            <a:r>
              <a:rPr lang="en-US" dirty="0" smtClean="0"/>
              <a:t>   Debtors</a:t>
            </a:r>
            <a:endParaRPr lang="en-US" dirty="0"/>
          </a:p>
          <a:p>
            <a:r>
              <a:rPr lang="en-US" dirty="0"/>
              <a:t> </a:t>
            </a:r>
            <a:r>
              <a:rPr lang="en-US" dirty="0" smtClean="0"/>
              <a:t>   Cash </a:t>
            </a:r>
            <a:r>
              <a:rPr lang="en-US" dirty="0"/>
              <a:t>and bank balance</a:t>
            </a:r>
          </a:p>
          <a:p>
            <a:r>
              <a:rPr lang="en-US" dirty="0"/>
              <a:t> </a:t>
            </a:r>
            <a:r>
              <a:rPr lang="en-US" dirty="0" smtClean="0"/>
              <a:t>   Bills </a:t>
            </a:r>
            <a:r>
              <a:rPr lang="en-US" dirty="0"/>
              <a:t>receivable</a:t>
            </a:r>
          </a:p>
          <a:p>
            <a:r>
              <a:rPr lang="en-US" dirty="0"/>
              <a:t> </a:t>
            </a:r>
            <a:r>
              <a:rPr lang="en-US" dirty="0" smtClean="0"/>
              <a:t>   Stock</a:t>
            </a:r>
            <a:endParaRPr lang="en-US" dirty="0"/>
          </a:p>
          <a:p>
            <a:r>
              <a:rPr lang="en-US" dirty="0"/>
              <a:t> </a:t>
            </a:r>
            <a:r>
              <a:rPr lang="en-US" dirty="0" smtClean="0"/>
              <a:t>   Prepaid </a:t>
            </a:r>
            <a:r>
              <a:rPr lang="en-US" dirty="0"/>
              <a:t>expenses</a:t>
            </a:r>
          </a:p>
          <a:p>
            <a:pPr marL="11430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8337346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Fundamental Analysis</a:t>
            </a:r>
            <a:endParaRPr lang="en-US" dirty="0"/>
          </a:p>
        </p:txBody>
      </p:sp>
      <p:sp>
        <p:nvSpPr>
          <p:cNvPr id="3" name="Content Placeholder 2"/>
          <p:cNvSpPr>
            <a:spLocks noGrp="1"/>
          </p:cNvSpPr>
          <p:nvPr>
            <p:ph idx="1"/>
          </p:nvPr>
        </p:nvSpPr>
        <p:spPr/>
        <p:txBody>
          <a:bodyPr/>
          <a:lstStyle/>
          <a:p>
            <a:r>
              <a:rPr lang="en-US" dirty="0"/>
              <a:t>After studying this lesson, you should be able to:</a:t>
            </a:r>
          </a:p>
          <a:p>
            <a:r>
              <a:rPr lang="en-US" dirty="0" smtClean="0"/>
              <a:t> Make Analysis </a:t>
            </a:r>
            <a:r>
              <a:rPr lang="en-US" dirty="0"/>
              <a:t>of Economy</a:t>
            </a:r>
          </a:p>
          <a:p>
            <a:r>
              <a:rPr lang="en-US" dirty="0" smtClean="0"/>
              <a:t>Current </a:t>
            </a:r>
            <a:r>
              <a:rPr lang="en-US" dirty="0"/>
              <a:t>State of Economy and Indicators</a:t>
            </a:r>
          </a:p>
          <a:p>
            <a:r>
              <a:rPr lang="en-US" dirty="0" smtClean="0"/>
              <a:t>Tools </a:t>
            </a:r>
            <a:r>
              <a:rPr lang="en-US" dirty="0"/>
              <a:t>for Economic Analysis</a:t>
            </a:r>
          </a:p>
          <a:p>
            <a:r>
              <a:rPr lang="en-US" dirty="0" smtClean="0"/>
              <a:t>Economic </a:t>
            </a:r>
            <a:r>
              <a:rPr lang="en-US" dirty="0"/>
              <a:t>Forecasting</a:t>
            </a:r>
          </a:p>
        </p:txBody>
      </p:sp>
      <p:sp>
        <p:nvSpPr>
          <p:cNvPr id="5" name="Footer Placeholder 4"/>
          <p:cNvSpPr>
            <a:spLocks noGrp="1"/>
          </p:cNvSpPr>
          <p:nvPr>
            <p:ph type="ftr" sz="quarter" idx="11"/>
          </p:nvPr>
        </p:nvSpPr>
        <p:spPr/>
        <p:txBody>
          <a:bodyPr/>
          <a:lstStyle/>
          <a:p>
            <a:endParaRPr lang="en-US" dirty="0"/>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2083062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Current liabilities consist of the following</a:t>
            </a:r>
            <a:r>
              <a:rPr lang="en-US" dirty="0" smtClean="0"/>
              <a:t>:</a:t>
            </a:r>
          </a:p>
          <a:p>
            <a:r>
              <a:rPr lang="en-US" dirty="0"/>
              <a:t>Creditors</a:t>
            </a:r>
          </a:p>
          <a:p>
            <a:r>
              <a:rPr lang="en-US" dirty="0" smtClean="0"/>
              <a:t>Bills </a:t>
            </a:r>
            <a:r>
              <a:rPr lang="en-US" dirty="0"/>
              <a:t>payable</a:t>
            </a:r>
          </a:p>
          <a:p>
            <a:r>
              <a:rPr lang="en-US" dirty="0" smtClean="0"/>
              <a:t>Outstanding </a:t>
            </a:r>
            <a:r>
              <a:rPr lang="en-US" dirty="0"/>
              <a:t>expenses</a:t>
            </a:r>
          </a:p>
          <a:p>
            <a:r>
              <a:rPr lang="en-US" dirty="0" smtClean="0"/>
              <a:t>Bank </a:t>
            </a:r>
            <a:r>
              <a:rPr lang="en-US" dirty="0"/>
              <a:t>overdraft</a:t>
            </a:r>
          </a:p>
        </p:txBody>
      </p:sp>
      <p:sp>
        <p:nvSpPr>
          <p:cNvPr id="4" name="Footer Placeholder 3"/>
          <p:cNvSpPr>
            <a:spLocks noGrp="1"/>
          </p:cNvSpPr>
          <p:nvPr>
            <p:ph type="ftr" sz="quarter" idx="11"/>
          </p:nvPr>
        </p:nvSpPr>
        <p:spPr/>
        <p:txBody>
          <a:bodyPr/>
          <a:lstStyle/>
          <a:p>
            <a:endParaRPr lang="en-US"/>
          </a:p>
        </p:txBody>
      </p:sp>
      <p:sp>
        <p:nvSpPr>
          <p:cNvPr id="5"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5701781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Ratio</a:t>
            </a:r>
            <a:endParaRPr lang="en-US" dirty="0"/>
          </a:p>
        </p:txBody>
      </p:sp>
      <p:sp>
        <p:nvSpPr>
          <p:cNvPr id="3" name="Content Placeholder 2"/>
          <p:cNvSpPr>
            <a:spLocks noGrp="1"/>
          </p:cNvSpPr>
          <p:nvPr>
            <p:ph idx="1"/>
          </p:nvPr>
        </p:nvSpPr>
        <p:spPr/>
        <p:txBody>
          <a:bodyPr>
            <a:normAutofit lnSpcReduction="10000"/>
          </a:bodyPr>
          <a:lstStyle/>
          <a:p>
            <a:r>
              <a:rPr lang="en-US" b="1" dirty="0"/>
              <a:t>Quick ratio: </a:t>
            </a:r>
            <a:r>
              <a:rPr lang="en-US" dirty="0"/>
              <a:t>Quick ratio is also known as liquidity ratio or acid ratio. Standard quick </a:t>
            </a:r>
            <a:r>
              <a:rPr lang="en-US" dirty="0" smtClean="0"/>
              <a:t>ratio is </a:t>
            </a:r>
            <a:r>
              <a:rPr lang="en-US" dirty="0"/>
              <a:t>1:1 greater the ratio, stronger the financial position. It indicates the solvency and </a:t>
            </a:r>
            <a:r>
              <a:rPr lang="en-US" dirty="0" smtClean="0"/>
              <a:t>financial soundness </a:t>
            </a:r>
            <a:r>
              <a:rPr lang="en-US" dirty="0"/>
              <a:t>of the business. It is expressed as pure ratio.</a:t>
            </a:r>
          </a:p>
          <a:p>
            <a:r>
              <a:rPr lang="en-US" b="1" dirty="0"/>
              <a:t>It is calculated as</a:t>
            </a:r>
            <a:r>
              <a:rPr lang="en-US" b="1" dirty="0" smtClean="0"/>
              <a:t>:</a:t>
            </a:r>
          </a:p>
          <a:p>
            <a:r>
              <a:rPr lang="en-US" b="1" dirty="0" smtClean="0"/>
              <a:t>Quick Ratio = Current asset (less stock and prepaid Expenses)/Current Liabilities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41536619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Debt </a:t>
            </a:r>
            <a:r>
              <a:rPr lang="en-US" b="1" dirty="0" smtClean="0"/>
              <a:t>Assets Ratio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a:t>
            </a:r>
            <a:r>
              <a:rPr lang="en-US" dirty="0"/>
              <a:t>ratio indicates the percentage or the proportion of the total </a:t>
            </a:r>
            <a:r>
              <a:rPr lang="en-US" dirty="0" smtClean="0"/>
              <a:t>assets created </a:t>
            </a:r>
            <a:r>
              <a:rPr lang="en-US" dirty="0"/>
              <a:t>by the company through short-term and long-term debt.</a:t>
            </a:r>
          </a:p>
          <a:p>
            <a:r>
              <a:rPr lang="en-US" b="1" dirty="0"/>
              <a:t>It can be calculated as:</a:t>
            </a:r>
          </a:p>
          <a:p>
            <a:r>
              <a:rPr lang="en-US" dirty="0"/>
              <a:t>Debt assets ratio = </a:t>
            </a:r>
            <a:r>
              <a:rPr lang="en-US" dirty="0" smtClean="0"/>
              <a:t>Debt/Equity</a:t>
            </a:r>
            <a:endParaRPr lang="en-US" dirty="0"/>
          </a:p>
          <a:p>
            <a:r>
              <a:rPr lang="en-US" dirty="0"/>
              <a:t>where, Debt = all liabilities including the short-term or long-term,</a:t>
            </a:r>
          </a:p>
          <a:p>
            <a:r>
              <a:rPr lang="en-US" dirty="0"/>
              <a:t>Assets = all assets, i.e., fixed and current</a:t>
            </a:r>
            <a:r>
              <a:rPr lang="en-US" dirty="0" smtClean="0"/>
              <a:t>.(Excluding Fictitious Assets)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3867703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Debt E</a:t>
            </a:r>
            <a:r>
              <a:rPr lang="en-US" b="1" dirty="0" smtClean="0"/>
              <a:t>quity </a:t>
            </a:r>
            <a:r>
              <a:rPr lang="en-US" b="1" dirty="0"/>
              <a:t>R</a:t>
            </a:r>
            <a:r>
              <a:rPr lang="en-US" b="1" dirty="0" smtClean="0"/>
              <a:t>atio</a:t>
            </a:r>
            <a:endParaRPr lang="en-US" dirty="0"/>
          </a:p>
        </p:txBody>
      </p:sp>
      <p:sp>
        <p:nvSpPr>
          <p:cNvPr id="3" name="Content Placeholder 2"/>
          <p:cNvSpPr>
            <a:spLocks noGrp="1"/>
          </p:cNvSpPr>
          <p:nvPr>
            <p:ph idx="1"/>
          </p:nvPr>
        </p:nvSpPr>
        <p:spPr/>
        <p:txBody>
          <a:bodyPr/>
          <a:lstStyle/>
          <a:p>
            <a:r>
              <a:rPr lang="en-US" dirty="0" smtClean="0"/>
              <a:t>It </a:t>
            </a:r>
            <a:r>
              <a:rPr lang="en-US" dirty="0"/>
              <a:t>shows the proportion of debt to assets. It is expressed pure ratio.</a:t>
            </a:r>
          </a:p>
          <a:p>
            <a:r>
              <a:rPr lang="en-US" b="1" dirty="0"/>
              <a:t>It can be calculated as:</a:t>
            </a:r>
          </a:p>
          <a:p>
            <a:r>
              <a:rPr lang="en-US" dirty="0"/>
              <a:t>Debt equity ratio = </a:t>
            </a:r>
            <a:r>
              <a:rPr lang="en-US" dirty="0" smtClean="0"/>
              <a:t>Debt / Equity</a:t>
            </a:r>
            <a:endParaRPr lang="en-US" dirty="0"/>
          </a:p>
          <a:p>
            <a:r>
              <a:rPr lang="en-US" dirty="0" smtClean="0"/>
              <a:t>where</a:t>
            </a:r>
            <a:r>
              <a:rPr lang="en-US" dirty="0"/>
              <a:t>, Debt = all liabilities including long-term and short-term</a:t>
            </a:r>
          </a:p>
          <a:p>
            <a:r>
              <a:rPr lang="en-US" dirty="0"/>
              <a:t>Equity = net </a:t>
            </a:r>
            <a:r>
              <a:rPr lang="en-US" dirty="0" smtClean="0"/>
              <a:t>worth(Equity Share and All Reserve and Surplus) </a:t>
            </a:r>
            <a:r>
              <a:rPr lang="en-US" dirty="0"/>
              <a:t>+ preference capital.</a:t>
            </a:r>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30472363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Stock To Working Capital Ratio</a:t>
            </a:r>
            <a:endParaRPr lang="en-US" sz="4000" dirty="0"/>
          </a:p>
        </p:txBody>
      </p:sp>
      <p:sp>
        <p:nvSpPr>
          <p:cNvPr id="3" name="Content Placeholder 2"/>
          <p:cNvSpPr>
            <a:spLocks noGrp="1"/>
          </p:cNvSpPr>
          <p:nvPr>
            <p:ph idx="1"/>
          </p:nvPr>
        </p:nvSpPr>
        <p:spPr/>
        <p:txBody>
          <a:bodyPr/>
          <a:lstStyle/>
          <a:p>
            <a:r>
              <a:rPr lang="en-US" dirty="0"/>
              <a:t>Stock to working capital ratio express the relationship</a:t>
            </a:r>
          </a:p>
          <a:p>
            <a:r>
              <a:rPr lang="en-US" dirty="0"/>
              <a:t>between closing stock and working capital. This ratio expressed as pure ratio or </a:t>
            </a:r>
            <a:r>
              <a:rPr lang="en-US" dirty="0" smtClean="0"/>
              <a:t>percentage Ratio</a:t>
            </a:r>
            <a:r>
              <a:rPr lang="en-US" dirty="0"/>
              <a:t>.</a:t>
            </a:r>
          </a:p>
          <a:p>
            <a:r>
              <a:rPr lang="en-US" b="1" dirty="0"/>
              <a:t>It can be calculated as</a:t>
            </a:r>
            <a:r>
              <a:rPr lang="en-US" b="1" dirty="0" smtClean="0"/>
              <a: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14800"/>
            <a:ext cx="494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6966685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Proprietors Ratio</a:t>
            </a:r>
            <a:endParaRPr lang="en-US" dirty="0"/>
          </a:p>
        </p:txBody>
      </p:sp>
      <p:sp>
        <p:nvSpPr>
          <p:cNvPr id="3" name="Content Placeholder 2"/>
          <p:cNvSpPr>
            <a:spLocks noGrp="1"/>
          </p:cNvSpPr>
          <p:nvPr>
            <p:ph idx="1"/>
          </p:nvPr>
        </p:nvSpPr>
        <p:spPr/>
        <p:txBody>
          <a:bodyPr/>
          <a:lstStyle/>
          <a:p>
            <a:r>
              <a:rPr lang="en-US" dirty="0"/>
              <a:t>This ratio indicates the proportion of proprietors’ funds to the </a:t>
            </a:r>
            <a:r>
              <a:rPr lang="en-US" dirty="0" smtClean="0"/>
              <a:t>total assets </a:t>
            </a:r>
            <a:r>
              <a:rPr lang="en-US" dirty="0"/>
              <a:t>of the firm</a:t>
            </a:r>
            <a:r>
              <a:rPr lang="en-US" dirty="0" smtClean="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0"/>
            <a:ext cx="38862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8960699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Capital Gearing Ratio</a:t>
            </a:r>
            <a:endParaRPr lang="en-US" dirty="0"/>
          </a:p>
        </p:txBody>
      </p:sp>
      <p:sp>
        <p:nvSpPr>
          <p:cNvPr id="3" name="Content Placeholder 2"/>
          <p:cNvSpPr>
            <a:spLocks noGrp="1"/>
          </p:cNvSpPr>
          <p:nvPr>
            <p:ph idx="1"/>
          </p:nvPr>
        </p:nvSpPr>
        <p:spPr/>
        <p:txBody>
          <a:bodyPr/>
          <a:lstStyle/>
          <a:p>
            <a:r>
              <a:rPr lang="en-US" dirty="0"/>
              <a:t>This ratio includes the relation between fixed income bearing</a:t>
            </a:r>
          </a:p>
          <a:p>
            <a:r>
              <a:rPr lang="en-US" dirty="0"/>
              <a:t>securities to funds on which no fixed returns are to be paid. It is expressed as pure ratio</a:t>
            </a:r>
            <a:r>
              <a:rPr lang="en-US" dirty="0" smtClean="0"/>
              <a:t>.</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75914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17514878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Technical Analysis</a:t>
            </a:r>
            <a:endParaRPr lang="en-US" dirty="0"/>
          </a:p>
        </p:txBody>
      </p:sp>
      <p:sp>
        <p:nvSpPr>
          <p:cNvPr id="3" name="Content Placeholder 2"/>
          <p:cNvSpPr>
            <a:spLocks noGrp="1"/>
          </p:cNvSpPr>
          <p:nvPr>
            <p:ph idx="1"/>
          </p:nvPr>
        </p:nvSpPr>
        <p:spPr/>
        <p:txBody>
          <a:bodyPr>
            <a:normAutofit lnSpcReduction="10000"/>
          </a:bodyPr>
          <a:lstStyle/>
          <a:p>
            <a:r>
              <a:rPr lang="en-US" dirty="0"/>
              <a:t>Technical analysis is a study of market data in terms of factors affecting supply and </a:t>
            </a:r>
            <a:r>
              <a:rPr lang="en-US" dirty="0" smtClean="0"/>
              <a:t>demand schedules</a:t>
            </a:r>
            <a:r>
              <a:rPr lang="en-US" dirty="0"/>
              <a:t>, such as prices, volume of </a:t>
            </a:r>
            <a:r>
              <a:rPr lang="en-US" dirty="0" smtClean="0"/>
              <a:t>trading.</a:t>
            </a:r>
          </a:p>
          <a:p>
            <a:r>
              <a:rPr lang="en-US" dirty="0"/>
              <a:t>It is a simple and quick method of </a:t>
            </a:r>
            <a:r>
              <a:rPr lang="en-US" dirty="0" smtClean="0"/>
              <a:t>forecasting </a:t>
            </a:r>
            <a:r>
              <a:rPr lang="en-US" dirty="0" err="1" smtClean="0"/>
              <a:t>behaviour</a:t>
            </a:r>
            <a:r>
              <a:rPr lang="en-US" dirty="0" smtClean="0"/>
              <a:t> </a:t>
            </a:r>
            <a:r>
              <a:rPr lang="en-US" dirty="0"/>
              <a:t>of share prices</a:t>
            </a:r>
            <a:r>
              <a:rPr lang="en-US" dirty="0" smtClean="0"/>
              <a:t>.</a:t>
            </a:r>
          </a:p>
          <a:p>
            <a:r>
              <a:rPr lang="en-US" dirty="0"/>
              <a:t>The financial data and past </a:t>
            </a:r>
            <a:r>
              <a:rPr lang="en-US" dirty="0" err="1"/>
              <a:t>behaviour</a:t>
            </a:r>
            <a:r>
              <a:rPr lang="en-US" dirty="0"/>
              <a:t> of share price of a company </a:t>
            </a:r>
            <a:r>
              <a:rPr lang="en-US" dirty="0" smtClean="0"/>
              <a:t>are presented </a:t>
            </a:r>
            <a:r>
              <a:rPr lang="en-US" dirty="0"/>
              <a:t>on charts and graphs in order to find out the history of price </a:t>
            </a:r>
            <a:r>
              <a:rPr lang="en-US" dirty="0" smtClean="0"/>
              <a:t>movements.</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21623672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of Technical Analysis</a:t>
            </a:r>
          </a:p>
        </p:txBody>
      </p:sp>
      <p:sp>
        <p:nvSpPr>
          <p:cNvPr id="3" name="Content Placeholder 2"/>
          <p:cNvSpPr>
            <a:spLocks noGrp="1"/>
          </p:cNvSpPr>
          <p:nvPr>
            <p:ph idx="1"/>
          </p:nvPr>
        </p:nvSpPr>
        <p:spPr/>
        <p:txBody>
          <a:bodyPr>
            <a:normAutofit fontScale="92500"/>
          </a:bodyPr>
          <a:lstStyle/>
          <a:p>
            <a:r>
              <a:rPr lang="en-US" dirty="0"/>
              <a:t>It helps to </a:t>
            </a:r>
            <a:r>
              <a:rPr lang="en-US" dirty="0" smtClean="0"/>
              <a:t>explain and </a:t>
            </a:r>
            <a:r>
              <a:rPr lang="en-US" dirty="0"/>
              <a:t>forecast changes in share </a:t>
            </a:r>
            <a:r>
              <a:rPr lang="en-US" dirty="0" smtClean="0"/>
              <a:t>prices.</a:t>
            </a:r>
          </a:p>
          <a:p>
            <a:r>
              <a:rPr lang="en-US" dirty="0" smtClean="0"/>
              <a:t>Technical </a:t>
            </a:r>
            <a:r>
              <a:rPr lang="en-US" dirty="0"/>
              <a:t>analysis provides a simplified picture of price </a:t>
            </a:r>
            <a:r>
              <a:rPr lang="en-US" dirty="0" smtClean="0"/>
              <a:t>Behaviour of </a:t>
            </a:r>
            <a:r>
              <a:rPr lang="en-US" dirty="0"/>
              <a:t>a share</a:t>
            </a:r>
            <a:r>
              <a:rPr lang="en-US" dirty="0" smtClean="0"/>
              <a:t>.</a:t>
            </a:r>
          </a:p>
          <a:p>
            <a:r>
              <a:rPr lang="en-US" dirty="0"/>
              <a:t>The analysis believe that the price of the share depends upon the supply and demand </a:t>
            </a:r>
            <a:r>
              <a:rPr lang="en-US" dirty="0" smtClean="0"/>
              <a:t>in the </a:t>
            </a:r>
            <a:r>
              <a:rPr lang="en-US" dirty="0"/>
              <a:t>stock market</a:t>
            </a:r>
            <a:r>
              <a:rPr lang="en-US" dirty="0" smtClean="0"/>
              <a:t>.</a:t>
            </a:r>
          </a:p>
          <a:p>
            <a:r>
              <a:rPr lang="en-US" dirty="0"/>
              <a:t>They get the important information about price and volume of a share in the </a:t>
            </a:r>
            <a:r>
              <a:rPr lang="en-US" dirty="0" smtClean="0"/>
              <a:t>stock market</a:t>
            </a:r>
            <a:r>
              <a:rPr lang="en-US" dirty="0"/>
              <a:t>.</a:t>
            </a:r>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41860625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of Technical Analysis</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The </a:t>
            </a:r>
            <a:r>
              <a:rPr lang="en-US" sz="2600" dirty="0"/>
              <a:t>price of security is related to demand and supply factors operating in the market.</a:t>
            </a:r>
          </a:p>
          <a:p>
            <a:r>
              <a:rPr lang="en-US" sz="2600" dirty="0" smtClean="0"/>
              <a:t>There </a:t>
            </a:r>
            <a:r>
              <a:rPr lang="en-US" sz="2600" dirty="0"/>
              <a:t>are rational as well as irrational factors which affects the supply and demand </a:t>
            </a:r>
            <a:r>
              <a:rPr lang="en-US" sz="2600" dirty="0" smtClean="0"/>
              <a:t>factors of </a:t>
            </a:r>
            <a:r>
              <a:rPr lang="en-US" sz="2600" dirty="0"/>
              <a:t>a security.</a:t>
            </a:r>
          </a:p>
          <a:p>
            <a:r>
              <a:rPr lang="en-US" sz="2600" dirty="0" smtClean="0"/>
              <a:t>The </a:t>
            </a:r>
            <a:r>
              <a:rPr lang="en-US" sz="2600" dirty="0"/>
              <a:t>prices of securities behave in a manner that their movement is continuous in a </a:t>
            </a:r>
            <a:r>
              <a:rPr lang="en-US" sz="2600" dirty="0" smtClean="0"/>
              <a:t>particular direction </a:t>
            </a:r>
            <a:r>
              <a:rPr lang="en-US" sz="2600" dirty="0"/>
              <a:t>for some length of time.</a:t>
            </a:r>
          </a:p>
          <a:p>
            <a:r>
              <a:rPr lang="en-US" sz="2600" dirty="0" smtClean="0"/>
              <a:t>Trends </a:t>
            </a:r>
            <a:r>
              <a:rPr lang="en-US" sz="2600" dirty="0"/>
              <a:t>in the price of securities have been seen to change when there is a shift in </a:t>
            </a:r>
            <a:r>
              <a:rPr lang="en-US" sz="2600" dirty="0" smtClean="0"/>
              <a:t>the demand </a:t>
            </a:r>
            <a:r>
              <a:rPr lang="en-US" sz="2600" dirty="0"/>
              <a:t>and supply factors.</a:t>
            </a:r>
          </a:p>
          <a:p>
            <a:r>
              <a:rPr lang="en-US" sz="2600" dirty="0" smtClean="0"/>
              <a:t>Whenever </a:t>
            </a:r>
            <a:r>
              <a:rPr lang="en-US" sz="2600" dirty="0"/>
              <a:t>there are shifts in demand and supply, they can be detected through </a:t>
            </a:r>
            <a:r>
              <a:rPr lang="en-US" sz="2600" dirty="0" smtClean="0"/>
              <a:t>charts prepared </a:t>
            </a:r>
            <a:r>
              <a:rPr lang="en-US" sz="2600" dirty="0"/>
              <a:t>specially to show the action of the market.</a:t>
            </a:r>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385424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Equity Analysis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Investment decisions are a part of our economic life. </a:t>
            </a:r>
            <a:endParaRPr lang="en-US" dirty="0" smtClean="0"/>
          </a:p>
          <a:p>
            <a:pPr algn="just"/>
            <a:r>
              <a:rPr lang="en-US" dirty="0" smtClean="0"/>
              <a:t>Everybody </a:t>
            </a:r>
            <a:r>
              <a:rPr lang="en-US" dirty="0"/>
              <a:t>makes such </a:t>
            </a:r>
            <a:r>
              <a:rPr lang="en-US" dirty="0" smtClean="0"/>
              <a:t>decisions in </a:t>
            </a:r>
            <a:r>
              <a:rPr lang="en-US" dirty="0"/>
              <a:t>different contexts at different times. Some are able to reap more profits through </a:t>
            </a:r>
            <a:r>
              <a:rPr lang="en-US" dirty="0" smtClean="0"/>
              <a:t>them while </a:t>
            </a:r>
            <a:r>
              <a:rPr lang="en-US" dirty="0"/>
              <a:t>others simply lose their money. </a:t>
            </a:r>
            <a:endParaRPr lang="en-US" dirty="0" smtClean="0"/>
          </a:p>
          <a:p>
            <a:pPr algn="just"/>
            <a:r>
              <a:rPr lang="en-US" dirty="0" smtClean="0"/>
              <a:t>Attempts </a:t>
            </a:r>
            <a:r>
              <a:rPr lang="en-US" dirty="0"/>
              <a:t>should, therefore, be made to </a:t>
            </a:r>
            <a:r>
              <a:rPr lang="en-US" dirty="0" smtClean="0"/>
              <a:t>understand and </a:t>
            </a:r>
            <a:r>
              <a:rPr lang="en-US" dirty="0"/>
              <a:t>know the way sound investments decision can be made in order to </a:t>
            </a:r>
            <a:r>
              <a:rPr lang="en-US" dirty="0" smtClean="0"/>
              <a:t>make more profits </a:t>
            </a:r>
            <a:r>
              <a:rPr lang="en-US" dirty="0"/>
              <a:t>through them</a:t>
            </a:r>
            <a:r>
              <a:rPr lang="en-US" dirty="0" smtClean="0"/>
              <a:t>.</a:t>
            </a:r>
          </a:p>
          <a:p>
            <a:pPr algn="just"/>
            <a:r>
              <a:rPr lang="en-US" dirty="0"/>
              <a:t>The investment </a:t>
            </a:r>
            <a:r>
              <a:rPr lang="en-US" dirty="0" smtClean="0"/>
              <a:t>decision maker takes </a:t>
            </a:r>
            <a:r>
              <a:rPr lang="en-US" dirty="0"/>
              <a:t>them into account in order to decide which securities should be bought </a:t>
            </a:r>
            <a:r>
              <a:rPr lang="en-US" dirty="0" smtClean="0"/>
              <a:t>or held </a:t>
            </a:r>
            <a:r>
              <a:rPr lang="en-US" dirty="0"/>
              <a:t>or sold by him</a:t>
            </a:r>
            <a:r>
              <a:rPr lang="en-US" dirty="0" smtClean="0"/>
              <a:t>.</a:t>
            </a:r>
          </a:p>
          <a:p>
            <a:pPr algn="just"/>
            <a:r>
              <a:rPr lang="en-US" dirty="0" smtClean="0"/>
              <a:t>Example Reliance Industry (Rs.2957), MRF (</a:t>
            </a:r>
            <a:r>
              <a:rPr lang="en-US" dirty="0" err="1" smtClean="0"/>
              <a:t>Rs</a:t>
            </a:r>
            <a:r>
              <a:rPr lang="en-US" dirty="0" smtClean="0"/>
              <a:t>. 144199) </a:t>
            </a:r>
          </a:p>
          <a:p>
            <a:pPr algn="just"/>
            <a:r>
              <a:rPr lang="en-US" dirty="0" smtClean="0"/>
              <a:t>Example </a:t>
            </a:r>
            <a:r>
              <a:rPr lang="en-US" dirty="0" err="1" smtClean="0"/>
              <a:t>Suzlon</a:t>
            </a:r>
            <a:r>
              <a:rPr lang="en-US" dirty="0" smtClean="0"/>
              <a:t> Energy (</a:t>
            </a:r>
            <a:r>
              <a:rPr lang="en-US" dirty="0" err="1" smtClean="0"/>
              <a:t>Rs</a:t>
            </a:r>
            <a:r>
              <a:rPr lang="en-US" dirty="0" smtClean="0"/>
              <a:t>. 40.55)</a:t>
            </a:r>
          </a:p>
        </p:txBody>
      </p:sp>
      <p:pic>
        <p:nvPicPr>
          <p:cNvPr id="4" name="Picture 3"/>
          <p:cNvPicPr>
            <a:picLocks noChangeAspect="1"/>
          </p:cNvPicPr>
          <p:nvPr/>
        </p:nvPicPr>
        <p:blipFill>
          <a:blip r:embed="rId2"/>
          <a:stretch>
            <a:fillRect/>
          </a:stretch>
        </p:blipFill>
        <p:spPr>
          <a:xfrm>
            <a:off x="7144081" y="0"/>
            <a:ext cx="1999919" cy="755334"/>
          </a:xfrm>
          <a:prstGeom prst="rect">
            <a:avLst/>
          </a:prstGeom>
        </p:spPr>
      </p:pic>
      <p:sp>
        <p:nvSpPr>
          <p:cNvPr id="6" name="Footer Placeholder 5"/>
          <p:cNvSpPr>
            <a:spLocks noGrp="1"/>
          </p:cNvSpPr>
          <p:nvPr>
            <p:ph type="ftr" sz="quarter" idx="11"/>
          </p:nvPr>
        </p:nvSpPr>
        <p:spPr/>
        <p:txBody>
          <a:bodyPr/>
          <a:lstStyle/>
          <a:p>
            <a:endParaRPr lang="en-US"/>
          </a:p>
        </p:txBody>
      </p:sp>
      <p:sp>
        <p:nvSpPr>
          <p:cNvPr id="7"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5192440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Chart</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305" y="1600201"/>
            <a:ext cx="576139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23036" y="6591897"/>
            <a:ext cx="184666" cy="369332"/>
          </a:xfrm>
          <a:prstGeom prst="rect">
            <a:avLst/>
          </a:prstGeom>
          <a:noFill/>
        </p:spPr>
        <p:txBody>
          <a:bodyPr wrap="none" rtlCol="0">
            <a:spAutoFit/>
          </a:bodyPr>
          <a:lstStyle/>
          <a:p>
            <a:endParaRPr lang="en-US" dirty="0"/>
          </a:p>
        </p:txBody>
      </p:sp>
      <p:sp>
        <p:nvSpPr>
          <p:cNvPr id="6" name="TextBox 5"/>
          <p:cNvSpPr txBox="1"/>
          <p:nvPr/>
        </p:nvSpPr>
        <p:spPr>
          <a:xfrm>
            <a:off x="1428859" y="6647918"/>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41567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5210" y="1734345"/>
            <a:ext cx="5793581"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957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Candlestick chart</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0410" y="1600201"/>
            <a:ext cx="52631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14646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CHART PATTERNS</a:t>
            </a:r>
            <a:endParaRPr lang="en-US" dirty="0"/>
          </a:p>
        </p:txBody>
      </p:sp>
      <p:sp>
        <p:nvSpPr>
          <p:cNvPr id="3" name="Content Placeholder 2"/>
          <p:cNvSpPr>
            <a:spLocks noGrp="1"/>
          </p:cNvSpPr>
          <p:nvPr>
            <p:ph idx="1"/>
          </p:nvPr>
        </p:nvSpPr>
        <p:spPr/>
        <p:txBody>
          <a:bodyPr/>
          <a:lstStyle/>
          <a:p>
            <a:r>
              <a:rPr lang="en-US" b="1" dirty="0"/>
              <a:t>Support and resistance </a:t>
            </a:r>
            <a:r>
              <a:rPr lang="en-US" b="1" dirty="0" smtClean="0"/>
              <a:t>levels</a:t>
            </a:r>
          </a:p>
          <a:p>
            <a:r>
              <a:rPr lang="en-US" b="1" dirty="0"/>
              <a:t>Head and shoulders </a:t>
            </a:r>
            <a:r>
              <a:rPr lang="en-US" b="1" dirty="0" smtClean="0"/>
              <a:t>configuration</a:t>
            </a:r>
          </a:p>
          <a:p>
            <a:r>
              <a:rPr lang="en-US" b="1" dirty="0"/>
              <a:t>Trend Analysis</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22982896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and resistance </a:t>
            </a:r>
            <a:r>
              <a:rPr lang="en-US" b="1" dirty="0" smtClean="0"/>
              <a:t>levels</a:t>
            </a:r>
            <a:endParaRPr lang="en-US" dirty="0"/>
          </a:p>
        </p:txBody>
      </p:sp>
      <p:sp>
        <p:nvSpPr>
          <p:cNvPr id="3" name="Content Placeholder 2"/>
          <p:cNvSpPr>
            <a:spLocks noGrp="1"/>
          </p:cNvSpPr>
          <p:nvPr>
            <p:ph idx="1"/>
          </p:nvPr>
        </p:nvSpPr>
        <p:spPr/>
        <p:txBody>
          <a:bodyPr>
            <a:normAutofit lnSpcReduction="10000"/>
          </a:bodyPr>
          <a:lstStyle/>
          <a:p>
            <a:r>
              <a:rPr lang="en-US" sz="2600" dirty="0"/>
              <a:t>A support level is a barrier or price decline while </a:t>
            </a:r>
            <a:r>
              <a:rPr lang="en-US" sz="2600" dirty="0" smtClean="0"/>
              <a:t>a resistance </a:t>
            </a:r>
            <a:r>
              <a:rPr lang="en-US" sz="2600" dirty="0"/>
              <a:t>level is a barrier to price </a:t>
            </a:r>
            <a:r>
              <a:rPr lang="en-US" sz="2600" dirty="0" smtClean="0"/>
              <a:t>advancement.</a:t>
            </a:r>
          </a:p>
          <a:p>
            <a:r>
              <a:rPr lang="en-US" sz="2600" dirty="0"/>
              <a:t>Stock prices may break support and resistance levels under </a:t>
            </a:r>
            <a:r>
              <a:rPr lang="en-US" sz="2600" dirty="0" smtClean="0"/>
              <a:t>abnormal circumstances.</a:t>
            </a:r>
          </a:p>
          <a:p>
            <a:r>
              <a:rPr lang="en-US" sz="2600" dirty="0"/>
              <a:t>the stock of ‘A’ Ltd. is currently trading at ` 35. in the recent past, </a:t>
            </a:r>
            <a:r>
              <a:rPr lang="en-US" sz="2600" dirty="0" smtClean="0"/>
              <a:t>it has </a:t>
            </a:r>
            <a:r>
              <a:rPr lang="en-US" sz="2600" dirty="0"/>
              <a:t>been as low as ` 30 and as high as ` 45. when this stock trades at ` 30 or 50, it becomes </a:t>
            </a:r>
            <a:r>
              <a:rPr lang="en-US" sz="2600" dirty="0" smtClean="0"/>
              <a:t>an attractive </a:t>
            </a:r>
            <a:r>
              <a:rPr lang="en-US" sz="2600" dirty="0"/>
              <a:t>investment because the stock has support level of ` 30 with a potential resistance level </a:t>
            </a:r>
            <a:r>
              <a:rPr lang="en-US" sz="2600" dirty="0" smtClean="0"/>
              <a:t>at </a:t>
            </a:r>
            <a:r>
              <a:rPr lang="en-US" sz="2600" dirty="0"/>
              <a:t>45. The investor may start buying this stock at ` 30 and the stock begins to advance in </a:t>
            </a:r>
            <a:r>
              <a:rPr lang="en-US" sz="2600" dirty="0" smtClean="0"/>
              <a:t>price.</a:t>
            </a:r>
            <a:endParaRPr lang="en-US" sz="2600"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33916272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886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34429965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Head and shoulders </a:t>
            </a:r>
            <a:r>
              <a:rPr lang="en-US" sz="3200" b="1" dirty="0" smtClean="0"/>
              <a:t>confi</a:t>
            </a:r>
            <a:r>
              <a:rPr lang="en-US" sz="3200" b="1" dirty="0"/>
              <a:t>guration</a:t>
            </a:r>
            <a:endParaRPr lang="en-US" sz="3200" dirty="0"/>
          </a:p>
        </p:txBody>
      </p:sp>
      <p:sp>
        <p:nvSpPr>
          <p:cNvPr id="3" name="Content Placeholder 2"/>
          <p:cNvSpPr>
            <a:spLocks noGrp="1"/>
          </p:cNvSpPr>
          <p:nvPr>
            <p:ph idx="1"/>
          </p:nvPr>
        </p:nvSpPr>
        <p:spPr/>
        <p:txBody>
          <a:bodyPr/>
          <a:lstStyle/>
          <a:p>
            <a:r>
              <a:rPr lang="en-US" dirty="0"/>
              <a:t>Head and shoulders is the key reversal </a:t>
            </a:r>
            <a:r>
              <a:rPr lang="en-US" dirty="0" smtClean="0"/>
              <a:t>pattern.</a:t>
            </a:r>
          </a:p>
          <a:p>
            <a:r>
              <a:rPr lang="en-US" dirty="0" smtClean="0"/>
              <a:t>The basic </a:t>
            </a:r>
            <a:r>
              <a:rPr lang="en-US" dirty="0"/>
              <a:t>reversal patterns help analysis identify the turning points so that they can decide when to </a:t>
            </a:r>
            <a:r>
              <a:rPr lang="en-US" dirty="0" smtClean="0"/>
              <a:t>buy and </a:t>
            </a:r>
            <a:r>
              <a:rPr lang="en-US" dirty="0"/>
              <a:t>sell the stock. </a:t>
            </a:r>
            <a:endParaRPr lang="en-US" dirty="0" smtClean="0"/>
          </a:p>
          <a:p>
            <a:r>
              <a:rPr lang="en-US" dirty="0" smtClean="0"/>
              <a:t>The </a:t>
            </a:r>
            <a:r>
              <a:rPr lang="en-US" dirty="0"/>
              <a:t>configuration is an uptrend or downtrend in a stock.</a:t>
            </a:r>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40540878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91570"/>
            <a:ext cx="6001662" cy="370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08791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850" y="1"/>
            <a:ext cx="7543800" cy="584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27554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0151" y="1600201"/>
            <a:ext cx="73151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4529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FUNDAMENTAL ANALYSIS</a:t>
            </a:r>
            <a:endParaRPr lang="en-US" dirty="0"/>
          </a:p>
        </p:txBody>
      </p:sp>
      <p:sp>
        <p:nvSpPr>
          <p:cNvPr id="3" name="Content Placeholder 2"/>
          <p:cNvSpPr>
            <a:spLocks noGrp="1"/>
          </p:cNvSpPr>
          <p:nvPr>
            <p:ph idx="1"/>
          </p:nvPr>
        </p:nvSpPr>
        <p:spPr/>
        <p:txBody>
          <a:bodyPr/>
          <a:lstStyle/>
          <a:p>
            <a:r>
              <a:rPr lang="en-US" dirty="0" smtClean="0"/>
              <a:t>Can be Classified in Three Parts-</a:t>
            </a:r>
          </a:p>
          <a:p>
            <a:pPr lvl="1"/>
            <a:r>
              <a:rPr lang="en-US" dirty="0" smtClean="0"/>
              <a:t>Economic Analysis</a:t>
            </a:r>
          </a:p>
          <a:p>
            <a:pPr lvl="1"/>
            <a:r>
              <a:rPr lang="en-US" dirty="0" smtClean="0"/>
              <a:t>Industry Analysis</a:t>
            </a:r>
          </a:p>
          <a:p>
            <a:pPr lvl="1"/>
            <a:r>
              <a:rPr lang="en-US" smtClean="0"/>
              <a:t>Company Analysis</a:t>
            </a:r>
            <a:endParaRPr lang="en-US" dirty="0"/>
          </a:p>
        </p:txBody>
      </p:sp>
      <p:sp>
        <p:nvSpPr>
          <p:cNvPr id="5" name="Footer Placeholder 4"/>
          <p:cNvSpPr>
            <a:spLocks noGrp="1"/>
          </p:cNvSpPr>
          <p:nvPr>
            <p:ph type="ftr" sz="quarter" idx="11"/>
          </p:nvPr>
        </p:nvSpPr>
        <p:spPr/>
        <p:txBody>
          <a:bodyPr/>
          <a:lstStyle/>
          <a:p>
            <a:endParaRPr lang="en-US"/>
          </a:p>
        </p:txBody>
      </p:sp>
      <p:sp>
        <p:nvSpPr>
          <p:cNvPr id="6"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5990006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Trend </a:t>
            </a:r>
            <a:r>
              <a:rPr lang="en-US" b="1" dirty="0" smtClean="0"/>
              <a:t>Analysis</a:t>
            </a:r>
            <a:endParaRPr lang="en-US" dirty="0"/>
          </a:p>
        </p:txBody>
      </p:sp>
      <p:sp>
        <p:nvSpPr>
          <p:cNvPr id="3" name="Content Placeholder 2"/>
          <p:cNvSpPr>
            <a:spLocks noGrp="1"/>
          </p:cNvSpPr>
          <p:nvPr>
            <p:ph idx="1"/>
          </p:nvPr>
        </p:nvSpPr>
        <p:spPr/>
        <p:txBody>
          <a:bodyPr/>
          <a:lstStyle/>
          <a:p>
            <a:r>
              <a:rPr lang="en-US" dirty="0" smtClean="0"/>
              <a:t>The </a:t>
            </a:r>
            <a:r>
              <a:rPr lang="en-US" dirty="0"/>
              <a:t>technical analysts can establish a major trend in the prices of stocks.</a:t>
            </a:r>
          </a:p>
          <a:p>
            <a:r>
              <a:rPr lang="en-US" dirty="0"/>
              <a:t>There may be a major uptrend or downtrend. There may be a reversal of major uptrend at a </a:t>
            </a:r>
            <a:r>
              <a:rPr lang="en-US" dirty="0" smtClean="0"/>
              <a:t>particular point</a:t>
            </a:r>
            <a:r>
              <a:rPr lang="en-US" dirty="0"/>
              <a:t>. A major trend is preceded by notable advancement in stock’s price.</a:t>
            </a:r>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140207238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1" y="1219200"/>
            <a:ext cx="782954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2118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support and </a:t>
            </a:r>
            <a:r>
              <a:rPr lang="en-US" dirty="0" smtClean="0"/>
              <a:t>resistance</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1" y="1939130"/>
            <a:ext cx="7109615" cy="43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30611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800" dirty="0"/>
              <a:t>How to identify support and resistance </a:t>
            </a:r>
            <a:r>
              <a:rPr lang="en-US" sz="3800" dirty="0" smtClean="0"/>
              <a:t>level</a:t>
            </a:r>
            <a:endParaRPr lang="en-US" sz="3800" dirty="0"/>
          </a:p>
        </p:txBody>
      </p:sp>
      <p:sp>
        <p:nvSpPr>
          <p:cNvPr id="3" name="Content Placeholder 2"/>
          <p:cNvSpPr>
            <a:spLocks noGrp="1"/>
          </p:cNvSpPr>
          <p:nvPr>
            <p:ph idx="1"/>
          </p:nvPr>
        </p:nvSpPr>
        <p:spPr/>
        <p:txBody>
          <a:bodyPr/>
          <a:lstStyle/>
          <a:p>
            <a:r>
              <a:rPr lang="en-US" dirty="0"/>
              <a:t>Historical price data</a:t>
            </a:r>
          </a:p>
          <a:p>
            <a:r>
              <a:rPr lang="en-US" dirty="0"/>
              <a:t>Previous support and resistance levels</a:t>
            </a:r>
          </a:p>
          <a:p>
            <a:r>
              <a:rPr lang="en-US" dirty="0"/>
              <a:t> Technical indicators</a:t>
            </a:r>
          </a:p>
          <a:p>
            <a:pPr marL="0" indent="0">
              <a:buNone/>
            </a:pP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16507413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800" dirty="0"/>
              <a:t>How to draw support and resistance </a:t>
            </a:r>
            <a:r>
              <a:rPr lang="en-US" sz="3800" dirty="0" smtClean="0"/>
              <a:t>lines</a:t>
            </a:r>
            <a:endParaRPr lang="en-US" sz="3800" dirty="0"/>
          </a:p>
        </p:txBody>
      </p:sp>
      <p:sp>
        <p:nvSpPr>
          <p:cNvPr id="3" name="Content Placeholder 2"/>
          <p:cNvSpPr>
            <a:spLocks noGrp="1"/>
          </p:cNvSpPr>
          <p:nvPr>
            <p:ph idx="1"/>
          </p:nvPr>
        </p:nvSpPr>
        <p:spPr/>
        <p:txBody>
          <a:bodyPr/>
          <a:lstStyle/>
          <a:p>
            <a:r>
              <a:rPr lang="en-US" dirty="0" smtClean="0"/>
              <a:t>To </a:t>
            </a:r>
            <a:r>
              <a:rPr lang="en-US" dirty="0"/>
              <a:t>draw support and resistance lines on a chart, you first have to find them by using one of the following methods:</a:t>
            </a:r>
          </a:p>
          <a:p>
            <a:r>
              <a:rPr lang="en-US" dirty="0"/>
              <a:t>Peaks and troughs</a:t>
            </a:r>
          </a:p>
          <a:p>
            <a:r>
              <a:rPr lang="en-US" dirty="0"/>
              <a:t>Support and resistance levels from a previous timeframe</a:t>
            </a:r>
          </a:p>
          <a:p>
            <a:r>
              <a:rPr lang="en-US" dirty="0"/>
              <a:t>Moving averages</a:t>
            </a:r>
          </a:p>
          <a:p>
            <a:r>
              <a:rPr lang="en-US" dirty="0"/>
              <a:t>Trend lines</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112532270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Peaks and </a:t>
            </a:r>
            <a:r>
              <a:rPr lang="en-US" dirty="0" smtClean="0"/>
              <a:t>troughs</a:t>
            </a: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1" y="1896270"/>
            <a:ext cx="710961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01738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851" y="976049"/>
            <a:ext cx="7372349" cy="515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45881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8701" y="1600201"/>
            <a:ext cx="733821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7207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a:t>
            </a:r>
            <a:r>
              <a:rPr lang="en-US" dirty="0" smtClean="0"/>
              <a:t>timeframes</a:t>
            </a:r>
            <a:endParaRPr lang="en-US" dirty="0"/>
          </a:p>
        </p:txBody>
      </p:sp>
      <p:sp>
        <p:nvSpPr>
          <p:cNvPr id="3" name="Content Placeholder 2"/>
          <p:cNvSpPr>
            <a:spLocks noGrp="1"/>
          </p:cNvSpPr>
          <p:nvPr>
            <p:ph idx="1"/>
          </p:nvPr>
        </p:nvSpPr>
        <p:spPr/>
        <p:txBody>
          <a:bodyPr/>
          <a:lstStyle/>
          <a:p>
            <a:r>
              <a:rPr lang="en-US" dirty="0" smtClean="0"/>
              <a:t>If </a:t>
            </a:r>
            <a:r>
              <a:rPr lang="en-US" dirty="0"/>
              <a:t>you’re using support and resistance levels from a previous timeframe, choose a short timeframe, for example 15 minutes. Then, draw the levels from the one-hour and four-hour time frames on the 15-minute frame.</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299447329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7250" y="976049"/>
            <a:ext cx="7509665" cy="515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33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price prevailing </a:t>
            </a:r>
            <a:r>
              <a:rPr lang="en-US" dirty="0" smtClean="0"/>
              <a:t>in market </a:t>
            </a:r>
            <a:r>
              <a:rPr lang="en-US" dirty="0"/>
              <a:t>is called "market price' (MP</a:t>
            </a:r>
            <a:r>
              <a:rPr lang="en-US" dirty="0" smtClean="0"/>
              <a:t>)</a:t>
            </a:r>
          </a:p>
          <a:p>
            <a:r>
              <a:rPr lang="en-US" dirty="0"/>
              <a:t>the one justified by its fundamentals is </a:t>
            </a:r>
            <a:r>
              <a:rPr lang="en-US" dirty="0" smtClean="0"/>
              <a:t>called 'intrinsic </a:t>
            </a:r>
            <a:r>
              <a:rPr lang="en-US" dirty="0"/>
              <a:t>value' (IV</a:t>
            </a:r>
            <a:r>
              <a:rPr lang="en-US" dirty="0" smtClean="0"/>
              <a:t>).</a:t>
            </a:r>
          </a:p>
          <a:p>
            <a:r>
              <a:rPr lang="en-US" dirty="0"/>
              <a:t>If IV &gt; MP, buy the security</a:t>
            </a:r>
          </a:p>
          <a:p>
            <a:r>
              <a:rPr lang="en-US" dirty="0" smtClean="0"/>
              <a:t>If </a:t>
            </a:r>
            <a:r>
              <a:rPr lang="en-US" dirty="0"/>
              <a:t>IV &lt; MP, sell the security</a:t>
            </a:r>
          </a:p>
          <a:p>
            <a:r>
              <a:rPr lang="en-US" dirty="0" smtClean="0"/>
              <a:t>If </a:t>
            </a:r>
            <a:r>
              <a:rPr lang="en-US" dirty="0"/>
              <a:t>IV =</a:t>
            </a:r>
            <a:r>
              <a:rPr lang="en-US" dirty="0" smtClean="0"/>
              <a:t> </a:t>
            </a:r>
            <a:r>
              <a:rPr lang="en-US" dirty="0"/>
              <a:t>MP, no action</a:t>
            </a:r>
          </a:p>
        </p:txBody>
      </p:sp>
      <p:sp>
        <p:nvSpPr>
          <p:cNvPr id="4" name="Footer Placeholder 3"/>
          <p:cNvSpPr>
            <a:spLocks noGrp="1"/>
          </p:cNvSpPr>
          <p:nvPr>
            <p:ph type="ftr" sz="quarter" idx="11"/>
          </p:nvPr>
        </p:nvSpPr>
        <p:spPr/>
        <p:txBody>
          <a:bodyPr/>
          <a:lstStyle/>
          <a:p>
            <a:endParaRPr lang="en-US"/>
          </a:p>
        </p:txBody>
      </p:sp>
      <p:sp>
        <p:nvSpPr>
          <p:cNvPr id="5"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24180165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a:t>
            </a:r>
            <a:r>
              <a:rPr lang="en-US" dirty="0" smtClean="0"/>
              <a:t>averages</a:t>
            </a:r>
            <a:endParaRPr lang="en-US" dirty="0"/>
          </a:p>
        </p:txBody>
      </p:sp>
      <p:sp>
        <p:nvSpPr>
          <p:cNvPr id="3" name="Content Placeholder 2"/>
          <p:cNvSpPr>
            <a:spLocks noGrp="1"/>
          </p:cNvSpPr>
          <p:nvPr>
            <p:ph idx="1"/>
          </p:nvPr>
        </p:nvSpPr>
        <p:spPr/>
        <p:txBody>
          <a:bodyPr/>
          <a:lstStyle/>
          <a:p>
            <a:r>
              <a:rPr lang="en-US" dirty="0" smtClean="0"/>
              <a:t>The </a:t>
            </a:r>
            <a:r>
              <a:rPr lang="en-US" dirty="0"/>
              <a:t>moving average indicator is another way to identify support and resistance levels, and draw them on a chart. With the indicator enabled, draw a diagonal line from the highest peak to the lowest peak to see which way the trend is moving.</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49270888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0" y="976049"/>
            <a:ext cx="6915150" cy="515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243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 </a:t>
            </a:r>
            <a:r>
              <a:rPr lang="en-US" dirty="0" smtClean="0"/>
              <a:t>lines</a:t>
            </a:r>
            <a:endParaRPr lang="en-US" dirty="0"/>
          </a:p>
        </p:txBody>
      </p:sp>
      <p:sp>
        <p:nvSpPr>
          <p:cNvPr id="3" name="Content Placeholder 2"/>
          <p:cNvSpPr>
            <a:spLocks noGrp="1"/>
          </p:cNvSpPr>
          <p:nvPr>
            <p:ph idx="1"/>
          </p:nvPr>
        </p:nvSpPr>
        <p:spPr/>
        <p:txBody>
          <a:bodyPr/>
          <a:lstStyle/>
          <a:p>
            <a:r>
              <a:rPr lang="en-US" dirty="0" smtClean="0"/>
              <a:t>If </a:t>
            </a:r>
            <a:r>
              <a:rPr lang="en-US" dirty="0"/>
              <a:t>you are using trend lines, make sure you have at least three peaks or three troughs before you draw your lines, so that you have a useable trend line. Then, once you've plotted the </a:t>
            </a:r>
            <a:r>
              <a:rPr lang="en-US" dirty="0" smtClean="0"/>
              <a:t>trend lines </a:t>
            </a:r>
            <a:r>
              <a:rPr lang="en-US" dirty="0"/>
              <a:t>onto your chart, your uptrend line will be the support level, while the </a:t>
            </a:r>
            <a:r>
              <a:rPr lang="en-US" dirty="0" smtClean="0"/>
              <a:t>down trend </a:t>
            </a:r>
            <a:r>
              <a:rPr lang="en-US" dirty="0"/>
              <a:t>line will be the resistance level.</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90722124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550" y="1600201"/>
            <a:ext cx="76009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50417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 Theory</a:t>
            </a:r>
            <a:endParaRPr lang="en-US" dirty="0"/>
          </a:p>
        </p:txBody>
      </p:sp>
      <p:sp>
        <p:nvSpPr>
          <p:cNvPr id="3" name="Content Placeholder 2"/>
          <p:cNvSpPr>
            <a:spLocks noGrp="1"/>
          </p:cNvSpPr>
          <p:nvPr>
            <p:ph idx="1"/>
          </p:nvPr>
        </p:nvSpPr>
        <p:spPr/>
        <p:txBody>
          <a:bodyPr/>
          <a:lstStyle/>
          <a:p>
            <a:r>
              <a:rPr lang="en-US" dirty="0"/>
              <a:t>The Dow Theory is an approach to trading developed by </a:t>
            </a:r>
            <a:r>
              <a:rPr lang="en-US" u="sng" dirty="0">
                <a:hlinkClick r:id="rId2"/>
              </a:rPr>
              <a:t>Charles H. Dow</a:t>
            </a:r>
            <a:r>
              <a:rPr lang="en-US" dirty="0"/>
              <a:t>, who, with Edward Jones and Charles </a:t>
            </a:r>
            <a:r>
              <a:rPr lang="en-US" dirty="0" err="1"/>
              <a:t>Bergstresser</a:t>
            </a:r>
            <a:r>
              <a:rPr lang="en-US" dirty="0"/>
              <a:t>, founded Dow Jones &amp; Company, Inc. and developed the Dow Jones Industrial Average in 1896. </a:t>
            </a:r>
            <a:endParaRPr lang="en-US" dirty="0" smtClean="0"/>
          </a:p>
          <a:p>
            <a:pPr marL="0" indent="0">
              <a:buNone/>
            </a:pPr>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420643846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Dow Theory </a:t>
            </a:r>
            <a:r>
              <a:rPr lang="en-US" b="1" dirty="0" smtClean="0"/>
              <a:t>Works</a:t>
            </a:r>
            <a:endParaRPr lang="en-US" dirty="0"/>
          </a:p>
        </p:txBody>
      </p:sp>
      <p:sp>
        <p:nvSpPr>
          <p:cNvPr id="3" name="Content Placeholder 2"/>
          <p:cNvSpPr>
            <a:spLocks noGrp="1"/>
          </p:cNvSpPr>
          <p:nvPr>
            <p:ph idx="1"/>
          </p:nvPr>
        </p:nvSpPr>
        <p:spPr/>
        <p:txBody>
          <a:bodyPr/>
          <a:lstStyle/>
          <a:p>
            <a:r>
              <a:rPr lang="en-US" dirty="0"/>
              <a:t>The Market Discounts Everything</a:t>
            </a:r>
          </a:p>
          <a:p>
            <a:r>
              <a:rPr lang="en-US" dirty="0"/>
              <a:t>There Are Three Primary Kinds of Market </a:t>
            </a:r>
            <a:r>
              <a:rPr lang="en-US" dirty="0" smtClean="0"/>
              <a:t>Trends(next slide)</a:t>
            </a:r>
            <a:endParaRPr lang="en-US" dirty="0"/>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204461916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bull market's phases are </a:t>
            </a:r>
          </a:p>
        </p:txBody>
      </p:sp>
      <p:sp>
        <p:nvSpPr>
          <p:cNvPr id="3" name="Content Placeholder 2"/>
          <p:cNvSpPr>
            <a:spLocks noGrp="1"/>
          </p:cNvSpPr>
          <p:nvPr>
            <p:ph idx="1"/>
          </p:nvPr>
        </p:nvSpPr>
        <p:spPr/>
        <p:txBody>
          <a:bodyPr>
            <a:normAutofit fontScale="92500" lnSpcReduction="10000"/>
          </a:bodyPr>
          <a:lstStyle/>
          <a:p>
            <a:r>
              <a:rPr lang="en-US" b="1" dirty="0" smtClean="0"/>
              <a:t>Accumulation </a:t>
            </a:r>
            <a:r>
              <a:rPr lang="en-US" b="1" dirty="0"/>
              <a:t>phase</a:t>
            </a:r>
            <a:r>
              <a:rPr lang="en-US" dirty="0"/>
              <a:t>: Prices rise alongside an increase in volume.</a:t>
            </a:r>
          </a:p>
          <a:p>
            <a:r>
              <a:rPr lang="en-US" b="1" dirty="0"/>
              <a:t>Public participation (or big move) phase</a:t>
            </a:r>
            <a:r>
              <a:rPr lang="en-US" dirty="0"/>
              <a:t>: Retail and average investors begin to notice the upward trend and join in—generally, this is the longest phase.</a:t>
            </a:r>
          </a:p>
          <a:p>
            <a:r>
              <a:rPr lang="en-US" b="1" dirty="0"/>
              <a:t>Excess phase</a:t>
            </a:r>
            <a:r>
              <a:rPr lang="en-US" dirty="0"/>
              <a:t>: The market reaches a point where experienced investors and traders begin exiting their positions while the larger average investing population continues to add to their positions.</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17885989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bear market's phases are the</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Distribution </a:t>
            </a:r>
            <a:r>
              <a:rPr lang="en-US" sz="2800" b="1" dirty="0"/>
              <a:t>phase</a:t>
            </a:r>
            <a:r>
              <a:rPr lang="en-US" sz="2800" dirty="0"/>
              <a:t>, where news of a decline begins to be distributed throughout the investing community via various channels.</a:t>
            </a:r>
          </a:p>
          <a:p>
            <a:r>
              <a:rPr lang="en-US" sz="2800" b="1" dirty="0"/>
              <a:t>Public participation phase</a:t>
            </a:r>
            <a:r>
              <a:rPr lang="en-US" sz="2800" dirty="0"/>
              <a:t>: Opposes that of a bull market participation phase—average and retail investors are selling stocks and exiting positions to reduce losses. Again, this is generally the longest phase.</a:t>
            </a:r>
          </a:p>
          <a:p>
            <a:r>
              <a:rPr lang="en-US" sz="2800" b="1" dirty="0"/>
              <a:t>Panic (or despair) phase</a:t>
            </a:r>
            <a:r>
              <a:rPr lang="en-US" sz="2800" dirty="0"/>
              <a:t>: Investors have lost all hopes of a correction or full reversal and continue selling at scale.</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406421975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Must Confirm the </a:t>
            </a:r>
            <a:r>
              <a:rPr lang="en-US" dirty="0" smtClean="0"/>
              <a:t>Trend</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Trading </a:t>
            </a:r>
            <a:r>
              <a:rPr lang="en-US" dirty="0"/>
              <a:t>volume generally increases if the price moves in the direction of the primary trend and decreases if it moves against it. Low volume signals a weakness in the trend. For example, in a bull market, buying volume should increase as the price rises and falls during secondary pullbacks because traders still believe in the primary bullish trend. If selling volume picks up during a pullback, it could be a sign that more market participants are turning bearish.</a:t>
            </a:r>
          </a:p>
          <a:p>
            <a:endParaRPr lang="en-US" dirty="0"/>
          </a:p>
        </p:txBody>
      </p:sp>
      <p:pic>
        <p:nvPicPr>
          <p:cNvPr id="4" name="Picture 3" descr="Logo, company name&#10;&#10;Description automatically generated">
            <a:extLst>
              <a:ext uri="{FF2B5EF4-FFF2-40B4-BE49-F238E27FC236}">
                <a16:creationId xmlns="" xmlns:a16="http://schemas.microsoft.com/office/drawing/2014/main"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Tree>
    <p:extLst>
      <p:ext uri="{BB962C8B-B14F-4D97-AF65-F5344CB8AC3E}">
        <p14:creationId xmlns:p14="http://schemas.microsoft.com/office/powerpoint/2010/main" val="22353122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Meaning of market Efficiency</a:t>
            </a:r>
            <a:endParaRPr lang="en-US" dirty="0"/>
          </a:p>
        </p:txBody>
      </p:sp>
      <p:sp>
        <p:nvSpPr>
          <p:cNvPr id="3" name="Content Placeholder 2"/>
          <p:cNvSpPr>
            <a:spLocks noGrp="1"/>
          </p:cNvSpPr>
          <p:nvPr>
            <p:ph idx="1"/>
          </p:nvPr>
        </p:nvSpPr>
        <p:spPr/>
        <p:txBody>
          <a:bodyPr/>
          <a:lstStyle/>
          <a:p>
            <a:r>
              <a:rPr lang="en-US" b="1" dirty="0"/>
              <a:t>Market efficiency</a:t>
            </a:r>
            <a:r>
              <a:rPr lang="en-US" dirty="0"/>
              <a:t> describes the extent to which available information is quickly reflected in the market price. In other words, an </a:t>
            </a:r>
            <a:r>
              <a:rPr lang="en-US" b="1" i="1" dirty="0"/>
              <a:t>efficient market</a:t>
            </a:r>
            <a:r>
              <a:rPr lang="en-US" dirty="0"/>
              <a:t> is one in which the price of every stock or security incorporates all the available information, and hence the price is the “true” investment value.</a:t>
            </a:r>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248094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Economy Analysis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1062" y="1962944"/>
            <a:ext cx="73818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US"/>
          </a:p>
        </p:txBody>
      </p:sp>
      <p:sp>
        <p:nvSpPr>
          <p:cNvPr id="5" name="Content Placeholder 2">
            <a:extLst>
              <a:ext uri="{FF2B5EF4-FFF2-40B4-BE49-F238E27FC236}">
                <a16:creationId xmlns="" xmlns:a16="http://schemas.microsoft.com/office/drawing/2014/main"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smtClean="0">
                <a:solidFill>
                  <a:schemeClr val="bg1"/>
                </a:solidFill>
              </a:rPr>
              <a:t>BBA-V</a:t>
            </a:r>
            <a:r>
              <a:rPr lang="en-US" b="1" dirty="0">
                <a:solidFill>
                  <a:schemeClr val="bg1"/>
                </a:solidFill>
              </a:rPr>
              <a:t>			                                                                                                     </a:t>
            </a:r>
            <a:r>
              <a:rPr lang="en-US" sz="6400" b="1" dirty="0" smtClean="0">
                <a:solidFill>
                  <a:schemeClr val="bg1"/>
                </a:solidFill>
              </a:rPr>
              <a:t> </a:t>
            </a:r>
            <a:r>
              <a:rPr lang="en-US" sz="6400" b="1" dirty="0">
                <a:solidFill>
                  <a:schemeClr val="bg1"/>
                </a:solidFill>
              </a:rPr>
              <a:t>Securities Analysis and Portfolio Management	</a:t>
            </a:r>
            <a:endParaRPr lang="en-IN" b="1" dirty="0">
              <a:solidFill>
                <a:schemeClr val="bg1"/>
              </a:solidFill>
            </a:endParaRPr>
          </a:p>
        </p:txBody>
      </p:sp>
    </p:spTree>
    <p:extLst>
      <p:ext uri="{BB962C8B-B14F-4D97-AF65-F5344CB8AC3E}">
        <p14:creationId xmlns:p14="http://schemas.microsoft.com/office/powerpoint/2010/main" val="97428938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Market Value and Intrinsic </a:t>
            </a:r>
            <a:r>
              <a:rPr lang="en-US" sz="4000" b="1" dirty="0" smtClean="0"/>
              <a:t>Value</a:t>
            </a:r>
            <a:endParaRPr lang="en-US" sz="4000" dirty="0"/>
          </a:p>
        </p:txBody>
      </p:sp>
      <p:sp>
        <p:nvSpPr>
          <p:cNvPr id="3" name="Content Placeholder 2"/>
          <p:cNvSpPr>
            <a:spLocks noGrp="1"/>
          </p:cNvSpPr>
          <p:nvPr>
            <p:ph idx="1"/>
          </p:nvPr>
        </p:nvSpPr>
        <p:spPr/>
        <p:txBody>
          <a:bodyPr/>
          <a:lstStyle/>
          <a:p>
            <a:pPr algn="just"/>
            <a:r>
              <a:rPr lang="en-US" dirty="0"/>
              <a:t>The </a:t>
            </a:r>
            <a:r>
              <a:rPr lang="en-US" b="1" dirty="0"/>
              <a:t>market value</a:t>
            </a:r>
            <a:r>
              <a:rPr lang="en-US" dirty="0"/>
              <a:t> of an asset is the price at which an asset can currently be bought or sold</a:t>
            </a:r>
            <a:r>
              <a:rPr lang="en-US" dirty="0" smtClean="0"/>
              <a:t>.</a:t>
            </a:r>
          </a:p>
          <a:p>
            <a:pPr algn="just"/>
            <a:r>
              <a:rPr lang="en-US" dirty="0" smtClean="0"/>
              <a:t> </a:t>
            </a:r>
            <a:r>
              <a:rPr lang="en-US" dirty="0"/>
              <a:t>The </a:t>
            </a:r>
            <a:r>
              <a:rPr lang="en-US" b="1" dirty="0"/>
              <a:t>intrinsic value</a:t>
            </a:r>
            <a:r>
              <a:rPr lang="en-US" dirty="0"/>
              <a:t> is the value that would be placed on it by investors if they had a complete understanding of the asset’s investment characteristics.</a:t>
            </a:r>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3637475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Factors that Affect a Market’s </a:t>
            </a:r>
            <a:r>
              <a:rPr lang="en-US" sz="3200" b="1" dirty="0" smtClean="0"/>
              <a:t>Efficiency</a:t>
            </a:r>
            <a:endParaRPr lang="en-US"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algn="just"/>
            <a:r>
              <a:rPr lang="en-US" b="1" dirty="0"/>
              <a:t>Market Participants: </a:t>
            </a:r>
            <a:r>
              <a:rPr lang="en-US" dirty="0"/>
              <a:t>In general, as the number and sophistication of participants within a market increase, the market becomes more efficient.</a:t>
            </a:r>
          </a:p>
          <a:p>
            <a:pPr algn="just"/>
            <a:r>
              <a:rPr lang="en-US" b="1" dirty="0"/>
              <a:t>Information Availability and Financial Disclosure: </a:t>
            </a:r>
            <a:r>
              <a:rPr lang="en-US" dirty="0"/>
              <a:t>The more information market participants have, the more accurate the market’s estimates of intrinsic value, thus creating greater market efficiency. In highly efficient markets, information is provided to all market participants at the same time, and the advantage of insider trading is limited.</a:t>
            </a:r>
          </a:p>
          <a:p>
            <a:pPr algn="just"/>
            <a:r>
              <a:rPr lang="en-US" b="1" dirty="0"/>
              <a:t>Limits to Trading: </a:t>
            </a:r>
            <a:r>
              <a:rPr lang="en-US" dirty="0"/>
              <a:t>Regulatory limits on activities such as short selling influence the actions of investors who may want to explore market inefficiencies and take advantage to make risk-free profits. The more stringent the restrictions, the more likely the market will be inefficient.</a:t>
            </a:r>
          </a:p>
          <a:p>
            <a:pPr algn="just"/>
            <a:r>
              <a:rPr lang="en-US" b="1" dirty="0"/>
              <a:t>Transaction and Other Costs:</a:t>
            </a:r>
            <a:r>
              <a:rPr lang="en-US" dirty="0"/>
              <a:t> The efficiency of a market is defined by the ease and availability of information regarding security prices. If the cost of obtaining and analyzing extra information results in more profits, then investors may look to explore more of active management, thus affecting the overall efficiency of the market</a:t>
            </a:r>
            <a:r>
              <a:rPr lang="en-US" dirty="0" smtClean="0"/>
              <a:t>.</a:t>
            </a: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3766182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Forms of Efficient Market </a:t>
            </a:r>
            <a:r>
              <a:rPr lang="en-US" sz="3600" b="1" dirty="0" smtClean="0"/>
              <a:t>Hypothesis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Weak Form</a:t>
            </a:r>
          </a:p>
          <a:p>
            <a:r>
              <a:rPr lang="en-US" dirty="0"/>
              <a:t>All historical prices of securities have already been reflected in the market prices of securities.</a:t>
            </a:r>
          </a:p>
          <a:p>
            <a:r>
              <a:rPr lang="en-US" dirty="0"/>
              <a:t>Investors trading based on information from technical analysis (analysis of historical stock returns) should not earn abnormal returns.</a:t>
            </a:r>
          </a:p>
          <a:p>
            <a:r>
              <a:rPr lang="en-US" dirty="0"/>
              <a:t>According to research, at least weak form of efficiency is attained in developed markets.</a:t>
            </a:r>
          </a:p>
          <a:p>
            <a:r>
              <a:rPr lang="en-US" dirty="0"/>
              <a:t>Emerging/less developed markets may offer the opportunity to profit from technical analysis. Hence, these markets are not even weak-form efficient (known as inefficient</a:t>
            </a:r>
            <a:r>
              <a:rPr lang="en-US" dirty="0" smtClean="0"/>
              <a:t>).</a:t>
            </a: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2948827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Semi-Strong </a:t>
            </a:r>
            <a:r>
              <a:rPr lang="en-US" b="1" dirty="0" smtClean="0"/>
              <a:t>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Market prices reflect all the publicly available information including all historical price information.</a:t>
            </a:r>
          </a:p>
          <a:p>
            <a:r>
              <a:rPr lang="en-US" dirty="0"/>
              <a:t>Fundamental analysis does not result in higher earnings/returns to the investor.</a:t>
            </a:r>
          </a:p>
          <a:p>
            <a:r>
              <a:rPr lang="en-US" dirty="0"/>
              <a:t>Costs of obtaining additional information override the returns that the additional information might generate.</a:t>
            </a:r>
          </a:p>
          <a:p>
            <a:r>
              <a:rPr lang="en-US" dirty="0"/>
              <a:t>Market surprises do not lead to abnormal returns as markets are quick to adjust and resume normalcy</a:t>
            </a:r>
            <a:r>
              <a:rPr lang="en-US" dirty="0" smtClean="0"/>
              <a:t>.</a:t>
            </a: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706977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Strong 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a:t>
            </a:r>
            <a:r>
              <a:rPr lang="en-US" dirty="0"/>
              <a:t>prices reflect both private and public information.</a:t>
            </a:r>
          </a:p>
          <a:p>
            <a:r>
              <a:rPr lang="en-US" dirty="0"/>
              <a:t>Insider information does not lead to higher returns.</a:t>
            </a:r>
          </a:p>
          <a:p>
            <a:r>
              <a:rPr lang="en-US" dirty="0"/>
              <a:t>Most regulations would impose trade restrictions on senior company managers who have access to price-sensitive company information.</a:t>
            </a:r>
          </a:p>
          <a:p>
            <a:r>
              <a:rPr lang="en-US" dirty="0"/>
              <a:t>Research shows that markets are not generally strong form efficient as abnormal returns can be earned when private information is used.</a:t>
            </a:r>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35781963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200" b="1" dirty="0"/>
              <a:t>Fundamental Analysis, Technical Analysis, and the Choice Between Active and Passive Portfolio Management</a:t>
            </a:r>
            <a:r>
              <a:rPr lang="en-US" b="1" dirty="0"/>
              <a:t/>
            </a:r>
            <a:br>
              <a:rPr lang="en-US" b="1" dirty="0"/>
            </a:b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976048"/>
            <a:ext cx="8381999" cy="519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1864277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00" b="1" dirty="0"/>
              <a:t>Difficulty with testing the Efficient Market </a:t>
            </a:r>
            <a:r>
              <a:rPr lang="en-US" sz="3100" b="1" dirty="0" smtClean="0"/>
              <a:t>Hypothesis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Testing the Strong Form of </a:t>
            </a:r>
            <a:r>
              <a:rPr lang="en-US" b="1" dirty="0" err="1"/>
              <a:t>EMH</a:t>
            </a:r>
            <a:r>
              <a:rPr lang="en-US" b="1" dirty="0"/>
              <a:t>: </a:t>
            </a:r>
            <a:r>
              <a:rPr lang="en-US" dirty="0"/>
              <a:t>This is difficult because it requires the investor or the researcher to have access to information that is not in the public domain in the first place. Studies also show that, even though directors have reach of this information, it is still not possible to outperform the market. This can be explained by the fact that certain regulations impose restrictions on senior management of any company on misusing their powers by for example, banning them from trading</a:t>
            </a:r>
            <a:r>
              <a:rPr lang="en-US" dirty="0" smtClean="0"/>
              <a:t>.</a:t>
            </a:r>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7259476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t>Testing the Weak Form of </a:t>
            </a:r>
            <a:r>
              <a:rPr lang="en-US" b="1" dirty="0" err="1"/>
              <a:t>EMH</a:t>
            </a:r>
            <a:r>
              <a:rPr lang="en-US" b="1" dirty="0"/>
              <a:t>: </a:t>
            </a:r>
            <a:r>
              <a:rPr lang="en-US" dirty="0"/>
              <a:t>If an investor uses historical prices to try and anticipate future prices (also called technical or chartist analysis), he/she will fail to identify the difference between the returns on securities and those from purely random stock selection after allowing for transaction costs, as studies have shown.</a:t>
            </a:r>
          </a:p>
          <a:p>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42836151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b="1" dirty="0"/>
              <a:t>Testing the Semi-Strong Form of </a:t>
            </a:r>
            <a:r>
              <a:rPr lang="en-US" b="1" dirty="0" err="1"/>
              <a:t>EMH</a:t>
            </a:r>
            <a:r>
              <a:rPr lang="en-US" b="1" dirty="0"/>
              <a:t>: </a:t>
            </a:r>
            <a:r>
              <a:rPr lang="en-US" dirty="0"/>
              <a:t>The </a:t>
            </a:r>
            <a:r>
              <a:rPr lang="en-US" dirty="0" err="1"/>
              <a:t>EMH</a:t>
            </a:r>
            <a:r>
              <a:rPr lang="en-US" dirty="0"/>
              <a:t> is based on the principle that security prices reflect the information available. It does not however explain how the information affects the prices</a:t>
            </a:r>
            <a:r>
              <a:rPr lang="en-US" dirty="0" smtClean="0"/>
              <a:t>. Studies </a:t>
            </a:r>
            <a:r>
              <a:rPr lang="en-US" dirty="0"/>
              <a:t>have shown that markets over\under react to events and/or new information, and take quite some time before reverting to normalcy. If this happens, the investors may take this opportunity to take advantage of the time before “healing” to make higher returns, and thus </a:t>
            </a:r>
            <a:r>
              <a:rPr lang="en-US" dirty="0" err="1"/>
              <a:t>EMH</a:t>
            </a:r>
            <a:r>
              <a:rPr lang="en-US" dirty="0"/>
              <a:t> would not hold. This is often called </a:t>
            </a:r>
            <a:r>
              <a:rPr lang="en-US" b="1" dirty="0"/>
              <a:t>informational efficiency</a:t>
            </a: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1297759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Behavioral </a:t>
            </a:r>
            <a:r>
              <a:rPr lang="en-US" b="1" dirty="0" smtClean="0"/>
              <a:t>Finance</a:t>
            </a:r>
            <a:endParaRPr lang="en-US" dirty="0"/>
          </a:p>
        </p:txBody>
      </p:sp>
      <p:sp>
        <p:nvSpPr>
          <p:cNvPr id="3" name="Content Placeholder 2"/>
          <p:cNvSpPr>
            <a:spLocks noGrp="1"/>
          </p:cNvSpPr>
          <p:nvPr>
            <p:ph idx="1"/>
          </p:nvPr>
        </p:nvSpPr>
        <p:spPr/>
        <p:txBody>
          <a:bodyPr/>
          <a:lstStyle/>
          <a:p>
            <a:pPr marL="0" indent="0" algn="just">
              <a:buNone/>
            </a:pPr>
            <a:r>
              <a:rPr lang="en-US" dirty="0"/>
              <a:t>Behavioral finance examines investor behavior to understand how people make decisions, individually and collectively. It relates to the psychology that drives individuals’ choices when making investment decisions.</a:t>
            </a:r>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372098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Forces</a:t>
            </a:r>
            <a:endParaRPr lang="en-US" dirty="0"/>
          </a:p>
        </p:txBody>
      </p:sp>
      <p:sp>
        <p:nvSpPr>
          <p:cNvPr id="3" name="Content Placeholder 2"/>
          <p:cNvSpPr>
            <a:spLocks noGrp="1"/>
          </p:cNvSpPr>
          <p:nvPr>
            <p:ph idx="1"/>
          </p:nvPr>
        </p:nvSpPr>
        <p:spPr/>
        <p:txBody>
          <a:bodyPr>
            <a:normAutofit lnSpcReduction="10000"/>
          </a:bodyPr>
          <a:lstStyle/>
          <a:p>
            <a:r>
              <a:rPr lang="en-US" dirty="0" smtClean="0"/>
              <a:t>Population</a:t>
            </a:r>
          </a:p>
          <a:p>
            <a:r>
              <a:rPr lang="en-US" dirty="0" smtClean="0"/>
              <a:t>Performance of Agriculture</a:t>
            </a:r>
          </a:p>
          <a:p>
            <a:r>
              <a:rPr lang="en-US" dirty="0" smtClean="0"/>
              <a:t>Technological Development</a:t>
            </a:r>
          </a:p>
          <a:p>
            <a:r>
              <a:rPr lang="en-US" dirty="0" smtClean="0"/>
              <a:t>Natural Resources</a:t>
            </a:r>
          </a:p>
          <a:p>
            <a:r>
              <a:rPr lang="en-US" dirty="0" smtClean="0"/>
              <a:t>Role of Government</a:t>
            </a:r>
          </a:p>
          <a:p>
            <a:r>
              <a:rPr lang="en-US" dirty="0" smtClean="0"/>
              <a:t>Business Conditions</a:t>
            </a:r>
          </a:p>
          <a:p>
            <a:r>
              <a:rPr lang="en-US" dirty="0" smtClean="0"/>
              <a:t>Political Stability</a:t>
            </a:r>
          </a:p>
          <a:p>
            <a:r>
              <a:rPr lang="en-US" dirty="0" smtClean="0"/>
              <a:t>Balance of Trade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07730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Common Findings of Behavioral </a:t>
            </a:r>
            <a:r>
              <a:rPr lang="en-US" b="1" dirty="0" smtClean="0"/>
              <a:t>Finance</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Behavioral finance does not assume that investors always act rationally, but instead that people can be negatively affected by behavioral biases.</a:t>
            </a:r>
          </a:p>
          <a:p>
            <a:pPr algn="just"/>
            <a:r>
              <a:rPr lang="en-US" dirty="0"/>
              <a:t>Market efficiency does not require all market participants to act rationally as long as the market acts rationally in aggregate. If the market can quickly adjust for irrationality, then behavioral finance does not necessarily contradict market efficiency. However, if the market allows its participants to earn abnormal returns from the irrationality of others, then the market cannot be efficient.</a:t>
            </a:r>
          </a:p>
          <a:p>
            <a:endParaRPr lang="en-US" dirty="0"/>
          </a:p>
        </p:txBody>
      </p:sp>
      <p:pic>
        <p:nvPicPr>
          <p:cNvPr id="4" name="Picture 3" descr="Logo, company name&#10;&#10;Description automatically generated">
            <a:extLst>
              <a:ext uri="{FF2B5EF4-FFF2-40B4-BE49-F238E27FC236}">
                <a16:creationId xmlns:a16="http://schemas.microsoft.com/office/drawing/2014/main" xmlns="" id="{10D7548E-E174-9F18-775F-BBC97EA86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862" y="0"/>
            <a:ext cx="1530107" cy="976048"/>
          </a:xfrm>
          <a:prstGeom prst="rect">
            <a:avLst/>
          </a:prstGeom>
        </p:spPr>
      </p:pic>
      <p:sp>
        <p:nvSpPr>
          <p:cNvPr id="5" name="Content Placeholder 2">
            <a:extLst>
              <a:ext uri="{FF2B5EF4-FFF2-40B4-BE49-F238E27FC236}">
                <a16:creationId xmlns:a16="http://schemas.microsoft.com/office/drawing/2014/main" xmlns="" id="{7800A34C-CE6E-0A29-495F-4A4C4EADCE58}"/>
              </a:ext>
            </a:extLst>
          </p:cNvPr>
          <p:cNvSpPr txBox="1">
            <a:spLocks/>
          </p:cNvSpPr>
          <p:nvPr/>
        </p:nvSpPr>
        <p:spPr>
          <a:xfrm>
            <a:off x="20782" y="6538112"/>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MBA-III</a:t>
            </a:r>
            <a:r>
              <a:rPr lang="en-US" b="1" dirty="0">
                <a:solidFill>
                  <a:schemeClr val="bg1"/>
                </a:solidFill>
              </a:rPr>
              <a:t>			</a:t>
            </a:r>
            <a:r>
              <a:rPr lang="en-US" b="1" dirty="0" smtClean="0">
                <a:solidFill>
                  <a:schemeClr val="bg1"/>
                </a:solidFill>
              </a:rPr>
              <a:t>                                                                                                                </a:t>
            </a:r>
            <a:r>
              <a:rPr lang="en-US" sz="6400" b="1" dirty="0" smtClean="0">
                <a:solidFill>
                  <a:schemeClr val="bg1"/>
                </a:solidFill>
              </a:rPr>
              <a:t>Securities Analysis and Portfolio Management	</a:t>
            </a:r>
            <a:endParaRPr lang="en-IN" b="1" dirty="0">
              <a:solidFill>
                <a:schemeClr val="bg1"/>
              </a:solidFill>
            </a:endParaRPr>
          </a:p>
        </p:txBody>
      </p:sp>
      <p:sp>
        <p:nvSpPr>
          <p:cNvPr id="6" name="Content Placeholder 2">
            <a:extLst>
              <a:ext uri="{FF2B5EF4-FFF2-40B4-BE49-F238E27FC236}">
                <a16:creationId xmlns:a16="http://schemas.microsoft.com/office/drawing/2014/main" xmlns="" id="{7800A34C-CE6E-0A29-495F-4A4C4EADCE58}"/>
              </a:ext>
            </a:extLst>
          </p:cNvPr>
          <p:cNvSpPr txBox="1">
            <a:spLocks/>
          </p:cNvSpPr>
          <p:nvPr/>
        </p:nvSpPr>
        <p:spPr>
          <a:xfrm>
            <a:off x="0" y="6545656"/>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6400" b="1" dirty="0">
                <a:solidFill>
                  <a:schemeClr val="bg1"/>
                </a:solidFill>
              </a:rPr>
              <a:t>B</a:t>
            </a:r>
            <a:r>
              <a:rPr lang="en-US" sz="6400" b="1" dirty="0" smtClean="0">
                <a:solidFill>
                  <a:schemeClr val="bg1"/>
                </a:solidFill>
              </a:rPr>
              <a:t>BA-VI</a:t>
            </a:r>
            <a:r>
              <a:rPr lang="en-US" b="1" dirty="0">
                <a:solidFill>
                  <a:schemeClr val="bg1"/>
                </a:solidFill>
              </a:rPr>
              <a:t>			</a:t>
            </a:r>
            <a:r>
              <a:rPr lang="en-US" b="1" dirty="0" smtClean="0">
                <a:solidFill>
                  <a:schemeClr val="bg1"/>
                </a:solidFill>
              </a:rPr>
              <a:t>                                                                                                                                                                                     </a:t>
            </a:r>
            <a:r>
              <a:rPr lang="en-US" sz="6400" b="1" dirty="0" smtClean="0">
                <a:solidFill>
                  <a:schemeClr val="bg1"/>
                </a:solidFill>
              </a:rPr>
              <a:t>Fundamentals of Investment	</a:t>
            </a:r>
            <a:endParaRPr lang="en-IN" b="1" dirty="0">
              <a:solidFill>
                <a:schemeClr val="bg1"/>
              </a:solidFill>
            </a:endParaRPr>
          </a:p>
        </p:txBody>
      </p:sp>
    </p:spTree>
    <p:extLst>
      <p:ext uri="{BB962C8B-B14F-4D97-AF65-F5344CB8AC3E}">
        <p14:creationId xmlns:p14="http://schemas.microsoft.com/office/powerpoint/2010/main" val="620468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77500" lnSpcReduction="20000"/>
          </a:bodyPr>
          <a:lstStyle/>
          <a:p>
            <a:pPr algn="just"/>
            <a:r>
              <a:rPr lang="en-US" dirty="0" smtClean="0"/>
              <a:t>Dividend Discount Model – According to this model the value of an equity share is equal to the present value of dividends expected from its ownership plus the present value of the sale  price expected when the equity share is sold.  For applying the dividend discount model we will make the following assumptions- </a:t>
            </a:r>
          </a:p>
          <a:p>
            <a:pPr algn="just"/>
            <a:r>
              <a:rPr lang="en-US" dirty="0" smtClean="0"/>
              <a:t>Dividends are paid annually </a:t>
            </a:r>
          </a:p>
          <a:p>
            <a:pPr algn="just"/>
            <a:r>
              <a:rPr lang="en-US" dirty="0" smtClean="0"/>
              <a:t>The first dividend is received one year after the equity share is bought</a:t>
            </a:r>
          </a:p>
          <a:p>
            <a:pPr algn="just"/>
            <a:r>
              <a:rPr lang="en-US" dirty="0" err="1" smtClean="0"/>
              <a:t>Ve</a:t>
            </a:r>
            <a:r>
              <a:rPr lang="en-US" dirty="0" smtClean="0"/>
              <a:t> = (D1 / </a:t>
            </a:r>
            <a:r>
              <a:rPr lang="en-US" dirty="0" err="1" smtClean="0"/>
              <a:t>Ke</a:t>
            </a:r>
            <a:r>
              <a:rPr lang="en-US" dirty="0" smtClean="0"/>
              <a:t> – G)  *100</a:t>
            </a:r>
          </a:p>
          <a:p>
            <a:pPr algn="just"/>
            <a:r>
              <a:rPr lang="en-US" dirty="0" smtClean="0"/>
              <a:t>D1= dividend amount per share to be paid in next year</a:t>
            </a:r>
          </a:p>
          <a:p>
            <a:pPr algn="just"/>
            <a:r>
              <a:rPr lang="en-US" dirty="0" err="1" smtClean="0"/>
              <a:t>Ke</a:t>
            </a:r>
            <a:r>
              <a:rPr lang="en-US" dirty="0" smtClean="0"/>
              <a:t>= investors expected rate of return</a:t>
            </a:r>
          </a:p>
          <a:p>
            <a:pPr algn="just"/>
            <a:r>
              <a:rPr lang="en-US" dirty="0" smtClean="0"/>
              <a:t>G= constant rate of growth in dividend </a:t>
            </a: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332791367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70000" lnSpcReduction="20000"/>
          </a:bodyPr>
          <a:lstStyle/>
          <a:p>
            <a:pPr marL="0" indent="0" algn="just">
              <a:buNone/>
            </a:pPr>
            <a:r>
              <a:rPr lang="en-US" dirty="0" smtClean="0"/>
              <a:t>Dividend on a equity share expected to be paid next year is </a:t>
            </a:r>
            <a:r>
              <a:rPr lang="en-US" dirty="0" err="1" smtClean="0"/>
              <a:t>Rs</a:t>
            </a:r>
            <a:r>
              <a:rPr lang="en-US" dirty="0" smtClean="0"/>
              <a:t>. 3.5 per share these have a face value of </a:t>
            </a:r>
            <a:r>
              <a:rPr lang="en-US" dirty="0" err="1" smtClean="0"/>
              <a:t>Rs</a:t>
            </a:r>
            <a:r>
              <a:rPr lang="en-US" dirty="0" smtClean="0"/>
              <a:t>. 10 each.  Dividends are expected to grow at a constant growth rate of 6 % infinitely.  An investor expects a return of 17% per annum suggest him at what price he should buy these shares.</a:t>
            </a:r>
          </a:p>
          <a:p>
            <a:pPr algn="just"/>
            <a:r>
              <a:rPr lang="en-US" dirty="0" err="1"/>
              <a:t>Ve</a:t>
            </a:r>
            <a:r>
              <a:rPr lang="en-US" dirty="0"/>
              <a:t> = (D1 / </a:t>
            </a:r>
            <a:r>
              <a:rPr lang="en-US" dirty="0" err="1"/>
              <a:t>Ke</a:t>
            </a:r>
            <a:r>
              <a:rPr lang="en-US" dirty="0"/>
              <a:t> – G)  *100</a:t>
            </a:r>
          </a:p>
          <a:p>
            <a:pPr algn="just"/>
            <a:r>
              <a:rPr lang="en-US" dirty="0"/>
              <a:t>D1= dividend amount per share to be paid in next </a:t>
            </a:r>
            <a:r>
              <a:rPr lang="en-US" dirty="0" smtClean="0"/>
              <a:t>year = 3.5</a:t>
            </a:r>
            <a:endParaRPr lang="en-US" dirty="0"/>
          </a:p>
          <a:p>
            <a:pPr algn="just"/>
            <a:r>
              <a:rPr lang="en-US" dirty="0" err="1"/>
              <a:t>Ke</a:t>
            </a:r>
            <a:r>
              <a:rPr lang="en-US" dirty="0"/>
              <a:t>= investors expected rate of </a:t>
            </a:r>
            <a:r>
              <a:rPr lang="en-US" dirty="0" smtClean="0"/>
              <a:t>return                                 = 17%</a:t>
            </a:r>
            <a:endParaRPr lang="en-US" dirty="0"/>
          </a:p>
          <a:p>
            <a:pPr algn="just"/>
            <a:r>
              <a:rPr lang="en-US" dirty="0"/>
              <a:t>G= constant rate of growth in dividend </a:t>
            </a:r>
            <a:r>
              <a:rPr lang="en-US" dirty="0" smtClean="0"/>
              <a:t>                             = 6%</a:t>
            </a:r>
          </a:p>
          <a:p>
            <a:pPr algn="just"/>
            <a:r>
              <a:rPr lang="en-US" dirty="0" err="1" smtClean="0"/>
              <a:t>Ve</a:t>
            </a:r>
            <a:r>
              <a:rPr lang="en-US" dirty="0" smtClean="0"/>
              <a:t> = (3.5 / 17-6) *100   = 31.82 </a:t>
            </a:r>
            <a:r>
              <a:rPr lang="en-US" dirty="0" err="1" smtClean="0"/>
              <a:t>Rs</a:t>
            </a:r>
            <a:r>
              <a:rPr lang="en-US" dirty="0" smtClean="0"/>
              <a:t>.</a:t>
            </a:r>
          </a:p>
          <a:p>
            <a:pPr algn="just"/>
            <a:r>
              <a:rPr lang="en-US" dirty="0" smtClean="0"/>
              <a:t>Value of equity shares for this investor is </a:t>
            </a:r>
            <a:r>
              <a:rPr lang="en-US" dirty="0" err="1" smtClean="0"/>
              <a:t>Rs</a:t>
            </a:r>
            <a:r>
              <a:rPr lang="en-US" dirty="0" smtClean="0"/>
              <a:t>. 31.82 Per Share.</a:t>
            </a:r>
            <a:endParaRPr lang="en-US" dirty="0"/>
          </a:p>
          <a:p>
            <a:pPr algn="just"/>
            <a:endParaRPr lang="en-US" dirty="0" smtClean="0"/>
          </a:p>
          <a:p>
            <a:pPr marL="0" indent="0" algn="just">
              <a:buNone/>
            </a:pPr>
            <a:endParaRPr lang="en-US" dirty="0"/>
          </a:p>
          <a:p>
            <a:pPr marL="0" indent="0" algn="just">
              <a:buNone/>
            </a:pP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241148057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70000" lnSpcReduction="20000"/>
          </a:bodyPr>
          <a:lstStyle/>
          <a:p>
            <a:pPr marL="0" indent="0" algn="just">
              <a:buNone/>
            </a:pPr>
            <a:r>
              <a:rPr lang="en-US" dirty="0" smtClean="0"/>
              <a:t>Ex. Dividend on a equity share during the current year is </a:t>
            </a:r>
            <a:r>
              <a:rPr lang="en-US" dirty="0" err="1" smtClean="0"/>
              <a:t>Rs</a:t>
            </a:r>
            <a:r>
              <a:rPr lang="en-US" dirty="0" smtClean="0"/>
              <a:t>. 6.5 per share, these have a face value of </a:t>
            </a:r>
            <a:r>
              <a:rPr lang="en-US" dirty="0" err="1" smtClean="0"/>
              <a:t>Rs</a:t>
            </a:r>
            <a:r>
              <a:rPr lang="en-US" dirty="0" smtClean="0"/>
              <a:t>. 10 each.  Dividends are expected to grow at a constant growth rate of 8% per annum infinitely.  An investor expects a return of 20% per annum; suggest him at what price should he buy these shares.</a:t>
            </a:r>
          </a:p>
          <a:p>
            <a:pPr algn="just"/>
            <a:r>
              <a:rPr lang="en-US" dirty="0"/>
              <a:t> </a:t>
            </a:r>
            <a:r>
              <a:rPr lang="en-US" dirty="0" err="1"/>
              <a:t>Ve</a:t>
            </a:r>
            <a:r>
              <a:rPr lang="en-US" dirty="0"/>
              <a:t> = (D1 / </a:t>
            </a:r>
            <a:r>
              <a:rPr lang="en-US" dirty="0" err="1"/>
              <a:t>Ke</a:t>
            </a:r>
            <a:r>
              <a:rPr lang="en-US" dirty="0"/>
              <a:t> – G)  *100</a:t>
            </a:r>
          </a:p>
          <a:p>
            <a:pPr algn="just"/>
            <a:r>
              <a:rPr lang="en-US" dirty="0"/>
              <a:t>D1= dividend amount per share to be paid in next year = </a:t>
            </a:r>
            <a:r>
              <a:rPr lang="en-US" dirty="0" smtClean="0"/>
              <a:t>(6.5*1.08 = 7.02)</a:t>
            </a:r>
            <a:endParaRPr lang="en-US" dirty="0"/>
          </a:p>
          <a:p>
            <a:pPr algn="just"/>
            <a:r>
              <a:rPr lang="en-US" dirty="0" err="1"/>
              <a:t>Ke</a:t>
            </a:r>
            <a:r>
              <a:rPr lang="en-US" dirty="0"/>
              <a:t>= investors expected rate of return                                 = </a:t>
            </a:r>
            <a:r>
              <a:rPr lang="en-US" dirty="0" smtClean="0"/>
              <a:t>20%</a:t>
            </a:r>
            <a:endParaRPr lang="en-US" dirty="0"/>
          </a:p>
          <a:p>
            <a:pPr algn="just"/>
            <a:r>
              <a:rPr lang="en-US" dirty="0"/>
              <a:t>G= constant rate of growth in dividend                              = </a:t>
            </a:r>
            <a:r>
              <a:rPr lang="en-US" dirty="0" smtClean="0"/>
              <a:t>8%</a:t>
            </a:r>
            <a:endParaRPr lang="en-US" dirty="0"/>
          </a:p>
          <a:p>
            <a:pPr algn="just"/>
            <a:r>
              <a:rPr lang="en-US" dirty="0" err="1"/>
              <a:t>Ve</a:t>
            </a:r>
            <a:r>
              <a:rPr lang="en-US" dirty="0"/>
              <a:t> = </a:t>
            </a:r>
            <a:r>
              <a:rPr lang="en-US" dirty="0" smtClean="0"/>
              <a:t>(7.02 </a:t>
            </a:r>
            <a:r>
              <a:rPr lang="en-US" dirty="0"/>
              <a:t>/ </a:t>
            </a:r>
            <a:r>
              <a:rPr lang="en-US" dirty="0" smtClean="0"/>
              <a:t>20-8) </a:t>
            </a:r>
            <a:r>
              <a:rPr lang="en-US" dirty="0"/>
              <a:t>*100   = </a:t>
            </a:r>
            <a:r>
              <a:rPr lang="en-US" dirty="0" smtClean="0"/>
              <a:t>58.50 </a:t>
            </a:r>
            <a:r>
              <a:rPr lang="en-US" dirty="0" err="1"/>
              <a:t>Rs</a:t>
            </a:r>
            <a:r>
              <a:rPr lang="en-US" dirty="0"/>
              <a:t>.</a:t>
            </a:r>
          </a:p>
          <a:p>
            <a:pPr algn="just"/>
            <a:r>
              <a:rPr lang="en-US" dirty="0"/>
              <a:t>Value of equity shares for this investor is </a:t>
            </a:r>
            <a:r>
              <a:rPr lang="en-US" dirty="0" err="1"/>
              <a:t>Rs</a:t>
            </a:r>
            <a:r>
              <a:rPr lang="en-US" dirty="0"/>
              <a:t>. </a:t>
            </a:r>
            <a:r>
              <a:rPr lang="en-US" dirty="0" smtClean="0"/>
              <a:t>58.50 </a:t>
            </a:r>
            <a:r>
              <a:rPr lang="en-US" dirty="0"/>
              <a:t>Per Share.</a:t>
            </a:r>
          </a:p>
          <a:p>
            <a:pPr algn="just"/>
            <a:endParaRPr lang="en-US" dirty="0" smtClean="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43529068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lstStyle/>
          <a:p>
            <a:pPr algn="just"/>
            <a:r>
              <a:rPr lang="en-US" dirty="0" smtClean="0"/>
              <a:t>Currently dividend per share is </a:t>
            </a:r>
            <a:r>
              <a:rPr lang="en-US" dirty="0" err="1" smtClean="0"/>
              <a:t>Rs</a:t>
            </a:r>
            <a:r>
              <a:rPr lang="en-US" dirty="0" smtClean="0"/>
              <a:t>. 5, growth expected during the next five year is 10% p.a. thereafter, the dividends are likely at a constant rate of 7% p.a. if an investor expects a return of 16% p.a. find out what is the value of these shares for this investor.</a:t>
            </a: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96383071"/>
              </p:ext>
            </p:extLst>
          </p:nvPr>
        </p:nvGraphicFramePr>
        <p:xfrm>
          <a:off x="1650609" y="2745414"/>
          <a:ext cx="6096000" cy="25958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Year</a:t>
                      </a:r>
                      <a:endParaRPr lang="en-US" dirty="0"/>
                    </a:p>
                  </a:txBody>
                  <a:tcPr marL="68580" marR="68580"/>
                </a:tc>
                <a:tc>
                  <a:txBody>
                    <a:bodyPr/>
                    <a:lstStyle/>
                    <a:p>
                      <a:r>
                        <a:rPr lang="en-US" dirty="0" smtClean="0"/>
                        <a:t>Dividends</a:t>
                      </a:r>
                      <a:endParaRPr lang="en-US" dirty="0"/>
                    </a:p>
                  </a:txBody>
                  <a:tcPr marL="68580" marR="68580"/>
                </a:tc>
                <a:tc>
                  <a:txBody>
                    <a:bodyPr/>
                    <a:lstStyle/>
                    <a:p>
                      <a:r>
                        <a:rPr lang="en-US" dirty="0" err="1" smtClean="0"/>
                        <a:t>Pvif</a:t>
                      </a:r>
                      <a:r>
                        <a:rPr lang="en-US" dirty="0" smtClean="0"/>
                        <a:t> at 16%</a:t>
                      </a:r>
                      <a:endParaRPr lang="en-US" dirty="0"/>
                    </a:p>
                  </a:txBody>
                  <a:tcPr marL="68580" marR="68580"/>
                </a:tc>
                <a:tc>
                  <a:txBody>
                    <a:bodyPr/>
                    <a:lstStyle/>
                    <a:p>
                      <a:r>
                        <a:rPr lang="en-US" dirty="0" smtClean="0"/>
                        <a:t>Present Value</a:t>
                      </a:r>
                      <a:endParaRPr lang="en-US" dirty="0"/>
                    </a:p>
                  </a:txBody>
                  <a:tcPr marL="68580" marR="68580"/>
                </a:tc>
              </a:tr>
              <a:tr h="370840">
                <a:tc>
                  <a:txBody>
                    <a:bodyPr/>
                    <a:lstStyle/>
                    <a:p>
                      <a:r>
                        <a:rPr lang="en-US" dirty="0" smtClean="0"/>
                        <a:t>1</a:t>
                      </a:r>
                      <a:endParaRPr lang="en-US" dirty="0"/>
                    </a:p>
                  </a:txBody>
                  <a:tcPr marL="68580" marR="68580"/>
                </a:tc>
                <a:tc>
                  <a:txBody>
                    <a:bodyPr/>
                    <a:lstStyle/>
                    <a:p>
                      <a:r>
                        <a:rPr lang="en-US" dirty="0" smtClean="0"/>
                        <a:t>5.5 (5% +10%)</a:t>
                      </a:r>
                      <a:endParaRPr lang="en-US" dirty="0"/>
                    </a:p>
                  </a:txBody>
                  <a:tcPr marL="68580" marR="68580"/>
                </a:tc>
                <a:tc>
                  <a:txBody>
                    <a:bodyPr/>
                    <a:lstStyle/>
                    <a:p>
                      <a:r>
                        <a:rPr lang="en-US" dirty="0" smtClean="0"/>
                        <a:t>.862</a:t>
                      </a:r>
                      <a:endParaRPr lang="en-US" dirty="0"/>
                    </a:p>
                  </a:txBody>
                  <a:tcPr marL="68580" marR="68580"/>
                </a:tc>
                <a:tc>
                  <a:txBody>
                    <a:bodyPr/>
                    <a:lstStyle/>
                    <a:p>
                      <a:r>
                        <a:rPr lang="en-US" dirty="0" smtClean="0"/>
                        <a:t>04.74</a:t>
                      </a:r>
                      <a:endParaRPr lang="en-US" dirty="0"/>
                    </a:p>
                  </a:txBody>
                  <a:tcPr marL="68580" marR="68580"/>
                </a:tc>
              </a:tr>
              <a:tr h="370840">
                <a:tc>
                  <a:txBody>
                    <a:bodyPr/>
                    <a:lstStyle/>
                    <a:p>
                      <a:r>
                        <a:rPr lang="en-US" dirty="0" smtClean="0"/>
                        <a:t>2</a:t>
                      </a:r>
                      <a:endParaRPr lang="en-US" dirty="0"/>
                    </a:p>
                  </a:txBody>
                  <a:tcPr marL="68580" marR="68580"/>
                </a:tc>
                <a:tc>
                  <a:txBody>
                    <a:bodyPr/>
                    <a:lstStyle/>
                    <a:p>
                      <a:r>
                        <a:rPr lang="en-US" dirty="0" smtClean="0"/>
                        <a:t>6.05</a:t>
                      </a:r>
                      <a:endParaRPr lang="en-US" dirty="0"/>
                    </a:p>
                  </a:txBody>
                  <a:tcPr marL="68580" marR="68580"/>
                </a:tc>
                <a:tc>
                  <a:txBody>
                    <a:bodyPr/>
                    <a:lstStyle/>
                    <a:p>
                      <a:r>
                        <a:rPr lang="en-US" dirty="0" smtClean="0"/>
                        <a:t>.743</a:t>
                      </a:r>
                      <a:endParaRPr lang="en-US" dirty="0"/>
                    </a:p>
                  </a:txBody>
                  <a:tcPr marL="68580" marR="68580"/>
                </a:tc>
                <a:tc>
                  <a:txBody>
                    <a:bodyPr/>
                    <a:lstStyle/>
                    <a:p>
                      <a:r>
                        <a:rPr lang="en-US" dirty="0" smtClean="0"/>
                        <a:t>4.5</a:t>
                      </a:r>
                      <a:endParaRPr lang="en-US" dirty="0"/>
                    </a:p>
                  </a:txBody>
                  <a:tcPr marL="68580" marR="68580"/>
                </a:tc>
              </a:tr>
              <a:tr h="370840">
                <a:tc>
                  <a:txBody>
                    <a:bodyPr/>
                    <a:lstStyle/>
                    <a:p>
                      <a:r>
                        <a:rPr lang="en-US" dirty="0" smtClean="0"/>
                        <a:t>3</a:t>
                      </a:r>
                      <a:endParaRPr lang="en-US" dirty="0"/>
                    </a:p>
                  </a:txBody>
                  <a:tcPr marL="68580" marR="68580"/>
                </a:tc>
                <a:tc>
                  <a:txBody>
                    <a:bodyPr/>
                    <a:lstStyle/>
                    <a:p>
                      <a:r>
                        <a:rPr lang="en-US" dirty="0" smtClean="0"/>
                        <a:t>6.66</a:t>
                      </a:r>
                      <a:endParaRPr lang="en-US" dirty="0"/>
                    </a:p>
                  </a:txBody>
                  <a:tcPr marL="68580" marR="68580"/>
                </a:tc>
                <a:tc>
                  <a:txBody>
                    <a:bodyPr/>
                    <a:lstStyle/>
                    <a:p>
                      <a:r>
                        <a:rPr lang="en-US" dirty="0" smtClean="0"/>
                        <a:t>.641</a:t>
                      </a:r>
                      <a:endParaRPr lang="en-US" dirty="0"/>
                    </a:p>
                  </a:txBody>
                  <a:tcPr marL="68580" marR="68580"/>
                </a:tc>
                <a:tc>
                  <a:txBody>
                    <a:bodyPr/>
                    <a:lstStyle/>
                    <a:p>
                      <a:r>
                        <a:rPr lang="en-US" dirty="0" smtClean="0"/>
                        <a:t>04.26</a:t>
                      </a:r>
                      <a:endParaRPr lang="en-US" dirty="0"/>
                    </a:p>
                  </a:txBody>
                  <a:tcPr marL="68580" marR="68580"/>
                </a:tc>
              </a:tr>
              <a:tr h="370840">
                <a:tc>
                  <a:txBody>
                    <a:bodyPr/>
                    <a:lstStyle/>
                    <a:p>
                      <a:r>
                        <a:rPr lang="en-US" dirty="0" smtClean="0"/>
                        <a:t>4</a:t>
                      </a:r>
                      <a:endParaRPr lang="en-US" dirty="0"/>
                    </a:p>
                  </a:txBody>
                  <a:tcPr marL="68580" marR="68580"/>
                </a:tc>
                <a:tc>
                  <a:txBody>
                    <a:bodyPr/>
                    <a:lstStyle/>
                    <a:p>
                      <a:r>
                        <a:rPr lang="en-US" dirty="0" smtClean="0"/>
                        <a:t>7.32</a:t>
                      </a:r>
                      <a:endParaRPr lang="en-US" dirty="0"/>
                    </a:p>
                  </a:txBody>
                  <a:tcPr marL="68580" marR="68580"/>
                </a:tc>
                <a:tc>
                  <a:txBody>
                    <a:bodyPr/>
                    <a:lstStyle/>
                    <a:p>
                      <a:r>
                        <a:rPr lang="en-US" dirty="0" smtClean="0"/>
                        <a:t>.552</a:t>
                      </a:r>
                      <a:endParaRPr lang="en-US" dirty="0"/>
                    </a:p>
                  </a:txBody>
                  <a:tcPr marL="68580" marR="68580"/>
                </a:tc>
                <a:tc>
                  <a:txBody>
                    <a:bodyPr/>
                    <a:lstStyle/>
                    <a:p>
                      <a:r>
                        <a:rPr lang="en-US" dirty="0" smtClean="0"/>
                        <a:t>04.04</a:t>
                      </a:r>
                      <a:endParaRPr lang="en-US" dirty="0"/>
                    </a:p>
                  </a:txBody>
                  <a:tcPr marL="68580" marR="68580"/>
                </a:tc>
              </a:tr>
              <a:tr h="370840">
                <a:tc>
                  <a:txBody>
                    <a:bodyPr/>
                    <a:lstStyle/>
                    <a:p>
                      <a:r>
                        <a:rPr lang="en-US" dirty="0" smtClean="0"/>
                        <a:t>5</a:t>
                      </a:r>
                      <a:endParaRPr lang="en-US" dirty="0"/>
                    </a:p>
                  </a:txBody>
                  <a:tcPr marL="68580" marR="68580"/>
                </a:tc>
                <a:tc>
                  <a:txBody>
                    <a:bodyPr/>
                    <a:lstStyle/>
                    <a:p>
                      <a:r>
                        <a:rPr lang="en-US" dirty="0" smtClean="0"/>
                        <a:t>8.06</a:t>
                      </a:r>
                      <a:endParaRPr lang="en-US" dirty="0"/>
                    </a:p>
                  </a:txBody>
                  <a:tcPr marL="68580" marR="68580"/>
                </a:tc>
                <a:tc>
                  <a:txBody>
                    <a:bodyPr/>
                    <a:lstStyle/>
                    <a:p>
                      <a:r>
                        <a:rPr lang="en-US" dirty="0" smtClean="0"/>
                        <a:t>.476</a:t>
                      </a:r>
                      <a:endParaRPr lang="en-US" dirty="0"/>
                    </a:p>
                  </a:txBody>
                  <a:tcPr marL="68580" marR="68580"/>
                </a:tc>
                <a:tc>
                  <a:txBody>
                    <a:bodyPr/>
                    <a:lstStyle/>
                    <a:p>
                      <a:r>
                        <a:rPr lang="en-US" dirty="0" smtClean="0"/>
                        <a:t>03.84</a:t>
                      </a:r>
                      <a:endParaRPr lang="en-US" dirty="0"/>
                    </a:p>
                  </a:txBody>
                  <a:tcPr marL="68580" marR="68580"/>
                </a:tc>
              </a:tr>
              <a:tr h="370840">
                <a:tc gridSpan="3">
                  <a:txBody>
                    <a:bodyPr/>
                    <a:lstStyle/>
                    <a:p>
                      <a:r>
                        <a:rPr lang="en-US" dirty="0" smtClean="0"/>
                        <a:t>Total  </a:t>
                      </a:r>
                      <a:r>
                        <a:rPr lang="en-US" dirty="0" err="1" smtClean="0"/>
                        <a:t>P.V</a:t>
                      </a:r>
                      <a:r>
                        <a:rPr lang="en-US" dirty="0" smtClean="0"/>
                        <a:t>. of </a:t>
                      </a:r>
                      <a:r>
                        <a:rPr lang="en-US" dirty="0" err="1" smtClean="0"/>
                        <a:t>Div</a:t>
                      </a:r>
                      <a:r>
                        <a:rPr lang="en-US" dirty="0" smtClean="0"/>
                        <a:t> </a:t>
                      </a:r>
                      <a:endParaRPr lang="en-US" dirty="0"/>
                    </a:p>
                  </a:txBody>
                  <a:tcPr marL="68580" marR="68580"/>
                </a:tc>
                <a:tc hMerge="1">
                  <a:txBody>
                    <a:bodyPr/>
                    <a:lstStyle/>
                    <a:p>
                      <a:endParaRPr lang="en-US" dirty="0"/>
                    </a:p>
                  </a:txBody>
                  <a:tcPr/>
                </a:tc>
                <a:tc hMerge="1">
                  <a:txBody>
                    <a:bodyPr/>
                    <a:lstStyle/>
                    <a:p>
                      <a:endParaRPr lang="en-US" dirty="0"/>
                    </a:p>
                  </a:txBody>
                  <a:tcPr/>
                </a:tc>
                <a:tc>
                  <a:txBody>
                    <a:bodyPr/>
                    <a:lstStyle/>
                    <a:p>
                      <a:r>
                        <a:rPr lang="en-US" dirty="0" smtClean="0"/>
                        <a:t>21.38 </a:t>
                      </a:r>
                      <a:r>
                        <a:rPr lang="en-US" dirty="0" err="1" smtClean="0"/>
                        <a:t>Rs</a:t>
                      </a:r>
                      <a:r>
                        <a:rPr lang="en-US" dirty="0" smtClean="0"/>
                        <a:t>.</a:t>
                      </a:r>
                      <a:endParaRPr lang="en-US" dirty="0"/>
                    </a:p>
                  </a:txBody>
                  <a:tcPr marL="68580" marR="68580"/>
                </a:tc>
              </a:tr>
            </a:tbl>
          </a:graphicData>
        </a:graphic>
      </p:graphicFrame>
      <p:sp>
        <p:nvSpPr>
          <p:cNvPr id="7"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243698486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92500" lnSpcReduction="10000"/>
          </a:bodyPr>
          <a:lstStyle/>
          <a:p>
            <a:pPr algn="just"/>
            <a:r>
              <a:rPr lang="en-US" dirty="0" smtClean="0"/>
              <a:t>P5 </a:t>
            </a:r>
            <a:r>
              <a:rPr lang="en-US" dirty="0"/>
              <a:t>= (D1 / </a:t>
            </a:r>
            <a:r>
              <a:rPr lang="en-US" dirty="0" err="1"/>
              <a:t>Ke</a:t>
            </a:r>
            <a:r>
              <a:rPr lang="en-US" dirty="0"/>
              <a:t> – G)  *</a:t>
            </a:r>
            <a:r>
              <a:rPr lang="en-US" dirty="0" smtClean="0"/>
              <a:t>100</a:t>
            </a:r>
          </a:p>
          <a:p>
            <a:pPr algn="just"/>
            <a:r>
              <a:rPr lang="en-US" dirty="0" smtClean="0"/>
              <a:t>D1</a:t>
            </a:r>
            <a:r>
              <a:rPr lang="en-US" dirty="0"/>
              <a:t>= dividend amount per share to be paid in next year = </a:t>
            </a:r>
            <a:r>
              <a:rPr lang="en-US" dirty="0" smtClean="0"/>
              <a:t>8.62</a:t>
            </a:r>
            <a:endParaRPr lang="en-US" dirty="0"/>
          </a:p>
          <a:p>
            <a:pPr algn="just"/>
            <a:r>
              <a:rPr lang="en-US" dirty="0" err="1"/>
              <a:t>Ke</a:t>
            </a:r>
            <a:r>
              <a:rPr lang="en-US" dirty="0"/>
              <a:t>= investors expected rate of return                                 = </a:t>
            </a:r>
            <a:r>
              <a:rPr lang="en-US" dirty="0" smtClean="0"/>
              <a:t>16%</a:t>
            </a:r>
            <a:endParaRPr lang="en-US" dirty="0"/>
          </a:p>
          <a:p>
            <a:pPr algn="just"/>
            <a:r>
              <a:rPr lang="en-US" dirty="0"/>
              <a:t>G= constant rate of growth in dividend                              = </a:t>
            </a:r>
            <a:r>
              <a:rPr lang="en-US" dirty="0" smtClean="0"/>
              <a:t>7%</a:t>
            </a:r>
            <a:endParaRPr lang="en-US" dirty="0"/>
          </a:p>
          <a:p>
            <a:pPr algn="just"/>
            <a:r>
              <a:rPr lang="en-US" dirty="0" smtClean="0"/>
              <a:t>P5 </a:t>
            </a:r>
            <a:r>
              <a:rPr lang="en-US" dirty="0"/>
              <a:t>= </a:t>
            </a:r>
            <a:r>
              <a:rPr lang="en-US" dirty="0" smtClean="0"/>
              <a:t>(8.87 </a:t>
            </a:r>
            <a:r>
              <a:rPr lang="en-US" dirty="0"/>
              <a:t>/ </a:t>
            </a:r>
            <a:r>
              <a:rPr lang="en-US" dirty="0" smtClean="0"/>
              <a:t>16-7) </a:t>
            </a:r>
            <a:r>
              <a:rPr lang="en-US" dirty="0"/>
              <a:t>*100   = </a:t>
            </a:r>
            <a:r>
              <a:rPr lang="en-US" dirty="0" smtClean="0"/>
              <a:t>95.78 </a:t>
            </a:r>
            <a:r>
              <a:rPr lang="en-US" dirty="0" err="1"/>
              <a:t>Rs</a:t>
            </a:r>
            <a:r>
              <a:rPr lang="en-US" dirty="0" smtClean="0"/>
              <a:t>.</a:t>
            </a:r>
          </a:p>
          <a:p>
            <a:pPr algn="just"/>
            <a:r>
              <a:rPr lang="en-US" dirty="0" smtClean="0"/>
              <a:t>Present value of P5 = 95.78 *.476 = 45.59 </a:t>
            </a:r>
            <a:endParaRPr lang="en-US" dirty="0"/>
          </a:p>
          <a:p>
            <a:pPr algn="just"/>
            <a:r>
              <a:rPr lang="en-US" dirty="0"/>
              <a:t>Value of equity shares for this investor is </a:t>
            </a:r>
            <a:r>
              <a:rPr lang="en-US" dirty="0" err="1"/>
              <a:t>Rs</a:t>
            </a:r>
            <a:r>
              <a:rPr lang="en-US" dirty="0"/>
              <a:t>. </a:t>
            </a:r>
            <a:r>
              <a:rPr lang="en-US" dirty="0" smtClean="0"/>
              <a:t>45.59 + 21.38 =69.97 </a:t>
            </a:r>
            <a:r>
              <a:rPr lang="en-US" dirty="0" err="1" smtClean="0"/>
              <a:t>Rs</a:t>
            </a:r>
            <a:r>
              <a:rPr lang="en-US" dirty="0" smtClean="0"/>
              <a:t>. </a:t>
            </a:r>
            <a:r>
              <a:rPr lang="en-US" dirty="0"/>
              <a:t>Per Share.</a:t>
            </a:r>
          </a:p>
          <a:p>
            <a:pPr marL="0" indent="0" algn="just">
              <a:buNone/>
            </a:pP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328141350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lstStyle/>
          <a:p>
            <a:pPr marL="0" indent="0" algn="just">
              <a:buNone/>
            </a:pPr>
            <a:r>
              <a:rPr lang="en-US" dirty="0" smtClean="0"/>
              <a:t>Replacement Cost – Another balance sheet measure considered by analysis in valuing a firm is the replacement cost of its assets less liabilities.  </a:t>
            </a: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15593082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92500"/>
          </a:bodyPr>
          <a:lstStyle/>
          <a:p>
            <a:pPr marL="0" indent="0" algn="just">
              <a:buNone/>
            </a:pPr>
            <a:r>
              <a:rPr lang="en-US" dirty="0"/>
              <a:t>Price to Earnings Ratio or Price to Earnings Multiple is the ratio of share price of a stock to its earnings per share (EPS). PE ratio is one of the most popular valuation metric of stocks. It provides indication whether a stock at its current market price is expensive or cheap. Let us explore what is PE ratio, its different types and how to use them in investment decisions</a:t>
            </a:r>
            <a:r>
              <a:rPr lang="en-US" dirty="0" smtClean="0"/>
              <a:t>.</a:t>
            </a:r>
          </a:p>
          <a:p>
            <a:pPr marL="0" indent="0" algn="just">
              <a:buNone/>
            </a:pPr>
            <a:r>
              <a:rPr lang="en-US" dirty="0"/>
              <a:t>P/E Ratio=Earnings per </a:t>
            </a:r>
            <a:r>
              <a:rPr lang="en-US" dirty="0" smtClean="0"/>
              <a:t>share / Market</a:t>
            </a:r>
            <a:r>
              <a:rPr lang="en-US" dirty="0"/>
              <a:t> value per share​</a:t>
            </a:r>
            <a:br>
              <a:rPr lang="en-US" dirty="0"/>
            </a:b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209187867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lstStyle/>
          <a:p>
            <a:pPr algn="just"/>
            <a:r>
              <a:rPr lang="en-US" dirty="0"/>
              <a:t>As a historical example, let's calculate the P/E ratio for </a:t>
            </a:r>
            <a:r>
              <a:rPr lang="en-US" dirty="0" err="1"/>
              <a:t>Walmart</a:t>
            </a:r>
            <a:r>
              <a:rPr lang="en-US" dirty="0"/>
              <a:t> Inc. (</a:t>
            </a:r>
            <a:r>
              <a:rPr lang="en-US" dirty="0" err="1"/>
              <a:t>WMT</a:t>
            </a:r>
            <a:r>
              <a:rPr lang="en-US" dirty="0"/>
              <a:t>) as of Feb. 3, 2021, when the company's stock price closed at $139.55.2 The company's earnings per share for the fiscal year ending Jan. 31, 2021, was $4.75, according to </a:t>
            </a:r>
            <a:r>
              <a:rPr lang="en-US" i="1" dirty="0"/>
              <a:t>The Wall Street Journal</a:t>
            </a:r>
            <a:r>
              <a:rPr lang="en-US" dirty="0"/>
              <a:t>.3</a:t>
            </a:r>
          </a:p>
          <a:p>
            <a:pPr algn="just"/>
            <a:r>
              <a:rPr lang="en-US" dirty="0"/>
              <a:t>Therefore, </a:t>
            </a:r>
            <a:r>
              <a:rPr lang="en-US" dirty="0" err="1"/>
              <a:t>Walmart's</a:t>
            </a:r>
            <a:r>
              <a:rPr lang="en-US" dirty="0"/>
              <a:t> P/E ratio was:</a:t>
            </a:r>
          </a:p>
          <a:p>
            <a:pPr algn="just"/>
            <a:r>
              <a:rPr lang="en-US" dirty="0"/>
              <a:t>$139.55 / $4.75 = 29.38</a:t>
            </a:r>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2"/>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268446075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a14="http://schemas.microsoft.com/office/drawing/2010/main" xmlns:mc="http://schemas.openxmlformats.org/markup-compatibility/2006" xmlns="" id="{FDEAF7AD-A515-8825-9509-060074B977D5}"/>
              </a:ext>
            </a:extLst>
          </p:cNvPr>
          <p:cNvSpPr>
            <a:spLocks noGrp="1"/>
          </p:cNvSpPr>
          <p:nvPr>
            <p:ph idx="1"/>
          </p:nvPr>
        </p:nvSpPr>
        <p:spPr>
          <a:xfrm>
            <a:off x="628650" y="755335"/>
            <a:ext cx="7886700" cy="5421629"/>
          </a:xfrm>
        </p:spPr>
        <p:txBody>
          <a:bodyPr>
            <a:normAutofit fontScale="77500" lnSpcReduction="20000"/>
          </a:bodyPr>
          <a:lstStyle/>
          <a:p>
            <a:pPr marL="0" indent="0" algn="just">
              <a:buNone/>
            </a:pPr>
            <a:r>
              <a:rPr lang="en-US" dirty="0" smtClean="0"/>
              <a:t>Price to Book ratio - Many </a:t>
            </a:r>
            <a:r>
              <a:rPr lang="en-US" dirty="0"/>
              <a:t>investors use the price-to-book ratio (P/B ratio) to compare a firm's market capitalization to its book value and locate undervalued companies. This ratio is calculated by dividing the company's current stock price per share by its book value per share (</a:t>
            </a:r>
            <a:r>
              <a:rPr lang="en-US" dirty="0" err="1"/>
              <a:t>BVPS</a:t>
            </a:r>
            <a:r>
              <a:rPr lang="en-US" dirty="0" smtClean="0"/>
              <a:t>).</a:t>
            </a:r>
          </a:p>
          <a:p>
            <a:pPr marL="0" indent="0" algn="just">
              <a:buNone/>
            </a:pPr>
            <a:r>
              <a:rPr lang="en-US" dirty="0"/>
              <a:t>P/B ratios under 1.0 are typically considered solid investments by value investors.</a:t>
            </a:r>
          </a:p>
          <a:p>
            <a:pPr algn="just"/>
            <a:r>
              <a:rPr lang="en-US" i="1" dirty="0"/>
              <a:t>P</a:t>
            </a:r>
            <a:r>
              <a:rPr lang="en-US" dirty="0"/>
              <a:t>/</a:t>
            </a:r>
            <a:r>
              <a:rPr lang="en-US" i="1" dirty="0"/>
              <a:t>B</a:t>
            </a:r>
            <a:r>
              <a:rPr lang="en-US" dirty="0"/>
              <a:t> </a:t>
            </a:r>
            <a:r>
              <a:rPr lang="en-US" i="1" dirty="0"/>
              <a:t>Ratio</a:t>
            </a:r>
            <a:r>
              <a:rPr lang="en-US" dirty="0"/>
              <a:t>=</a:t>
            </a:r>
            <a:r>
              <a:rPr lang="en-US" i="1" dirty="0"/>
              <a:t>Book</a:t>
            </a:r>
            <a:r>
              <a:rPr lang="en-US" dirty="0"/>
              <a:t> </a:t>
            </a:r>
            <a:r>
              <a:rPr lang="en-US" i="1" dirty="0"/>
              <a:t>Value</a:t>
            </a:r>
            <a:r>
              <a:rPr lang="en-US" dirty="0"/>
              <a:t> </a:t>
            </a:r>
            <a:r>
              <a:rPr lang="en-US" i="1" dirty="0"/>
              <a:t>per</a:t>
            </a:r>
            <a:r>
              <a:rPr lang="en-US" dirty="0"/>
              <a:t> </a:t>
            </a:r>
            <a:r>
              <a:rPr lang="en-US" i="1" dirty="0" smtClean="0"/>
              <a:t>Share / Market</a:t>
            </a:r>
            <a:r>
              <a:rPr lang="en-US" dirty="0"/>
              <a:t> </a:t>
            </a:r>
            <a:r>
              <a:rPr lang="en-US" i="1" dirty="0"/>
              <a:t>Price</a:t>
            </a:r>
            <a:r>
              <a:rPr lang="en-US" dirty="0"/>
              <a:t> </a:t>
            </a:r>
            <a:r>
              <a:rPr lang="en-US" i="1" dirty="0"/>
              <a:t>per</a:t>
            </a:r>
            <a:r>
              <a:rPr lang="en-US" dirty="0"/>
              <a:t> </a:t>
            </a:r>
            <a:r>
              <a:rPr lang="en-US" i="1" dirty="0" smtClean="0"/>
              <a:t>Share</a:t>
            </a:r>
            <a:r>
              <a:rPr lang="en-US" dirty="0" smtClean="0"/>
              <a:t>​</a:t>
            </a:r>
            <a:r>
              <a:rPr lang="en-US" dirty="0"/>
              <a:t/>
            </a:r>
            <a:br>
              <a:rPr lang="en-US" dirty="0"/>
            </a:br>
            <a:r>
              <a:rPr lang="en-US" dirty="0"/>
              <a:t>Assume that a company has $100 million in assets on the balance sheet, no intangibles, and $75 million in liabilities. Therefore, the book value of that company would be calculated as $25 million ($100M - $75M).</a:t>
            </a:r>
          </a:p>
          <a:p>
            <a:pPr algn="just"/>
            <a:r>
              <a:rPr lang="en-US" dirty="0"/>
              <a:t>If there are 10 million </a:t>
            </a:r>
            <a:r>
              <a:rPr lang="en-US" u="sng" dirty="0">
                <a:hlinkClick r:id="rId2"/>
              </a:rPr>
              <a:t>shares outstanding</a:t>
            </a:r>
            <a:r>
              <a:rPr lang="en-US" dirty="0"/>
              <a:t>, each share would represent $2.50 of book value. Therefore, if the share price is $5, the P/B ratio would be 2.0 (5 / 2.50).</a:t>
            </a:r>
          </a:p>
          <a:p>
            <a:pPr marL="0" indent="0" algn="just">
              <a:buNone/>
            </a:pPr>
            <a:endParaRPr lang="en-US" dirty="0"/>
          </a:p>
        </p:txBody>
      </p:sp>
      <p:pic>
        <p:nvPicPr>
          <p:cNvPr id="4" name="Picture 3">
            <a:extLst>
              <a:ext uri="{FF2B5EF4-FFF2-40B4-BE49-F238E27FC236}">
                <a16:creationId xmlns:a16="http://schemas.microsoft.com/office/drawing/2014/main" xmlns="" id="{CBCEAA3F-D0F7-9CE6-5279-EBE43A290419}"/>
              </a:ext>
            </a:extLst>
          </p:cNvPr>
          <p:cNvPicPr>
            <a:picLocks noChangeAspect="1"/>
          </p:cNvPicPr>
          <p:nvPr/>
        </p:nvPicPr>
        <p:blipFill>
          <a:blip r:embed="rId3"/>
          <a:stretch>
            <a:fillRect/>
          </a:stretch>
        </p:blipFill>
        <p:spPr>
          <a:xfrm>
            <a:off x="7606402" y="0"/>
            <a:ext cx="1499939" cy="755334"/>
          </a:xfrm>
          <a:prstGeom prst="rect">
            <a:avLst/>
          </a:prstGeom>
        </p:spPr>
      </p:pic>
      <p:sp>
        <p:nvSpPr>
          <p:cNvPr id="6" name="Content Placeholder 2"/>
          <p:cNvSpPr txBox="1">
            <a:spLocks/>
          </p:cNvSpPr>
          <p:nvPr/>
        </p:nvSpPr>
        <p:spPr>
          <a:xfrm>
            <a:off x="0" y="6554709"/>
            <a:ext cx="9144000" cy="312344"/>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a:t>
            </a:r>
            <a:r>
              <a:rPr lang="en-US" sz="6400" b="1" dirty="0">
                <a:solidFill>
                  <a:schemeClr val="bg1"/>
                </a:solidFill>
              </a:rPr>
              <a:t>V</a:t>
            </a:r>
            <a:r>
              <a:rPr lang="en-US" sz="6400" b="1" dirty="0" smtClean="0">
                <a:solidFill>
                  <a:schemeClr val="bg1"/>
                </a:solidFill>
              </a:rPr>
              <a:t> </a:t>
            </a:r>
            <a:r>
              <a:rPr lang="en-US" sz="6400" b="1" dirty="0">
                <a:solidFill>
                  <a:schemeClr val="bg1"/>
                </a:solidFill>
              </a:rPr>
              <a:t>SEMESTER		</a:t>
            </a:r>
            <a:r>
              <a:rPr lang="en-US" b="1" dirty="0">
                <a:solidFill>
                  <a:schemeClr val="bg1"/>
                </a:solidFill>
              </a:rPr>
              <a:t>			                     </a:t>
            </a:r>
            <a:r>
              <a:rPr lang="en-US" sz="6400" b="1" dirty="0">
                <a:solidFill>
                  <a:schemeClr val="bg1"/>
                </a:solidFill>
              </a:rPr>
              <a:t>                                       			</a:t>
            </a:r>
            <a:r>
              <a:rPr lang="en-US" sz="6400" b="1" dirty="0" smtClean="0">
                <a:solidFill>
                  <a:schemeClr val="bg1"/>
                </a:solidFill>
              </a:rPr>
              <a:t>                               </a:t>
            </a:r>
            <a:r>
              <a:rPr lang="en-US" sz="6400" b="1" dirty="0" err="1" smtClean="0">
                <a:solidFill>
                  <a:schemeClr val="bg1"/>
                </a:solidFill>
              </a:rPr>
              <a:t>SAPM</a:t>
            </a:r>
            <a:r>
              <a:rPr lang="en-US" sz="6400" b="1" dirty="0" smtClean="0">
                <a:solidFill>
                  <a:schemeClr val="bg1"/>
                </a:solidFill>
              </a:rPr>
              <a:t>                                                      </a:t>
            </a:r>
            <a:endParaRPr lang="en-IN" sz="6400" b="1" dirty="0">
              <a:solidFill>
                <a:schemeClr val="bg1"/>
              </a:solidFill>
            </a:endParaRPr>
          </a:p>
        </p:txBody>
      </p:sp>
      <p:sp>
        <p:nvSpPr>
          <p:cNvPr id="5" name="Content Placeholder 2"/>
          <p:cNvSpPr txBox="1">
            <a:spLocks/>
          </p:cNvSpPr>
          <p:nvPr/>
        </p:nvSpPr>
        <p:spPr>
          <a:xfrm>
            <a:off x="0" y="6517201"/>
            <a:ext cx="9144000" cy="340799"/>
          </a:xfrm>
          <a:prstGeom prst="rect">
            <a:avLst/>
          </a:prstGeom>
          <a:solidFill>
            <a:srgbClr val="170840"/>
          </a:solidFill>
          <a:ln>
            <a:solidFill>
              <a:srgbClr val="00206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smtClean="0">
                <a:solidFill>
                  <a:schemeClr val="bg1"/>
                </a:solidFill>
              </a:rPr>
              <a:t>BBA V</a:t>
            </a:r>
            <a:r>
              <a:rPr lang="en-US" sz="6400" b="1" dirty="0">
                <a:solidFill>
                  <a:schemeClr val="bg1"/>
                </a:solidFill>
              </a:rPr>
              <a:t>I	</a:t>
            </a:r>
            <a:r>
              <a:rPr lang="en-US" b="1" dirty="0">
                <a:solidFill>
                  <a:schemeClr val="bg1"/>
                </a:solidFill>
              </a:rPr>
              <a:t>			                     </a:t>
            </a:r>
            <a:r>
              <a:rPr lang="en-US" sz="6400" b="1" dirty="0">
                <a:solidFill>
                  <a:schemeClr val="bg1"/>
                </a:solidFill>
              </a:rPr>
              <a:t>                                       			</a:t>
            </a:r>
            <a:r>
              <a:rPr lang="en-US" sz="6400" b="1" dirty="0" smtClean="0">
                <a:solidFill>
                  <a:schemeClr val="bg1"/>
                </a:solidFill>
              </a:rPr>
              <a:t>                          Fundamentals of Investment</a:t>
            </a:r>
            <a:endParaRPr lang="en-IN" sz="6400" b="1" dirty="0">
              <a:solidFill>
                <a:schemeClr val="bg1"/>
              </a:solidFill>
            </a:endParaRPr>
          </a:p>
        </p:txBody>
      </p:sp>
    </p:spTree>
    <p:extLst>
      <p:ext uri="{BB962C8B-B14F-4D97-AF65-F5344CB8AC3E}">
        <p14:creationId xmlns:p14="http://schemas.microsoft.com/office/powerpoint/2010/main" val="12095306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4542</Words>
  <Application>Microsoft Macintosh PowerPoint</Application>
  <PresentationFormat>On-screen Show (4:3)</PresentationFormat>
  <Paragraphs>496</Paragraphs>
  <Slides>102</Slides>
  <Notes>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Course Name: Fundamentals of Investment </vt:lpstr>
      <vt:lpstr>Week 3: Learning Objectives</vt:lpstr>
      <vt:lpstr>Fundamental Analysis</vt:lpstr>
      <vt:lpstr>Objectives of Fundamental Analysis</vt:lpstr>
      <vt:lpstr>Introduction to Equity Analysis</vt:lpstr>
      <vt:lpstr>FUNDAMENTAL ANALYSIS</vt:lpstr>
      <vt:lpstr>PowerPoint Presentation</vt:lpstr>
      <vt:lpstr>Economy Analysis</vt:lpstr>
      <vt:lpstr>Economic Forces</vt:lpstr>
      <vt:lpstr>Macro Economic Analysis</vt:lpstr>
      <vt:lpstr>Fiscal Policy</vt:lpstr>
      <vt:lpstr>Monetary Policy</vt:lpstr>
      <vt:lpstr>Open Market Operations</vt:lpstr>
      <vt:lpstr>Bank rate</vt:lpstr>
      <vt:lpstr>Reserve Requirements</vt:lpstr>
      <vt:lpstr>Direct Credit Control </vt:lpstr>
      <vt:lpstr>Economic Forecasting</vt:lpstr>
      <vt:lpstr>Anticipatory Surveys</vt:lpstr>
      <vt:lpstr>Leading Indicators</vt:lpstr>
      <vt:lpstr>Lagging Indicators </vt:lpstr>
      <vt:lpstr>Economy and Industry Analysis</vt:lpstr>
      <vt:lpstr>Industry Analysis</vt:lpstr>
      <vt:lpstr>Key Indicators in Analysis</vt:lpstr>
      <vt:lpstr>Key Indicators in Analysis</vt:lpstr>
      <vt:lpstr>Forecasting Methods</vt:lpstr>
      <vt:lpstr>The Market Profile</vt:lpstr>
      <vt:lpstr>Cumulative Methods</vt:lpstr>
      <vt:lpstr>Correlation and Regression analysis</vt:lpstr>
      <vt:lpstr>Demand Estimation</vt:lpstr>
      <vt:lpstr>Industry Analysis Factors</vt:lpstr>
      <vt:lpstr>Company Analysis</vt:lpstr>
      <vt:lpstr>Framework of Company Analysis</vt:lpstr>
      <vt:lpstr>Non-financial component</vt:lpstr>
      <vt:lpstr>Non-financial Aspects</vt:lpstr>
      <vt:lpstr>External Environment</vt:lpstr>
      <vt:lpstr>Methods of Company Analysis</vt:lpstr>
      <vt:lpstr>TREND ANALYSIS</vt:lpstr>
      <vt:lpstr>RATIO ANALYSIS</vt:lpstr>
      <vt:lpstr>PowerPoint Presentation</vt:lpstr>
      <vt:lpstr>PowerPoint Presentation</vt:lpstr>
      <vt:lpstr>Quick Ratio</vt:lpstr>
      <vt:lpstr>Debt Assets Ratio</vt:lpstr>
      <vt:lpstr>Debt Equity Ratio</vt:lpstr>
      <vt:lpstr>Stock To Working Capital Ratio</vt:lpstr>
      <vt:lpstr>Proprietors Ratio</vt:lpstr>
      <vt:lpstr>Capital Gearing Ratio</vt:lpstr>
      <vt:lpstr>Introduction of Technical Analysis</vt:lpstr>
      <vt:lpstr>Introduction of Technical Analysis</vt:lpstr>
      <vt:lpstr>Assumptions of Technical Analysis</vt:lpstr>
      <vt:lpstr>Line Chart</vt:lpstr>
      <vt:lpstr>Bar Chart</vt:lpstr>
      <vt:lpstr>Candlestick chart</vt:lpstr>
      <vt:lpstr>CHART PATTERNS</vt:lpstr>
      <vt:lpstr>Support and resistance levels</vt:lpstr>
      <vt:lpstr>PowerPoint Presentation</vt:lpstr>
      <vt:lpstr>Head and shoulders configuration</vt:lpstr>
      <vt:lpstr>PowerPoint Presentation</vt:lpstr>
      <vt:lpstr>PowerPoint Presentation</vt:lpstr>
      <vt:lpstr>PowerPoint Presentation</vt:lpstr>
      <vt:lpstr>Trend Analysis</vt:lpstr>
      <vt:lpstr>PowerPoint Presentation</vt:lpstr>
      <vt:lpstr>What is support and resistance</vt:lpstr>
      <vt:lpstr>How to identify support and resistance level</vt:lpstr>
      <vt:lpstr>How to draw support and resistance lines</vt:lpstr>
      <vt:lpstr>Peaks and troughs</vt:lpstr>
      <vt:lpstr>PowerPoint Presentation</vt:lpstr>
      <vt:lpstr>PowerPoint Presentation</vt:lpstr>
      <vt:lpstr>Previous timeframes</vt:lpstr>
      <vt:lpstr>PowerPoint Presentation</vt:lpstr>
      <vt:lpstr>Moving averages</vt:lpstr>
      <vt:lpstr>PowerPoint Presentation</vt:lpstr>
      <vt:lpstr>Trend lines</vt:lpstr>
      <vt:lpstr>PowerPoint Presentation</vt:lpstr>
      <vt:lpstr>Dow Theory</vt:lpstr>
      <vt:lpstr>How the Dow Theory Works</vt:lpstr>
      <vt:lpstr>A bull market's phases are </vt:lpstr>
      <vt:lpstr>A bear market's phases are the:</vt:lpstr>
      <vt:lpstr>Volume Must Confirm the Trend</vt:lpstr>
      <vt:lpstr>Meaning of market Efficiency</vt:lpstr>
      <vt:lpstr>Market Value and Intrinsic Value</vt:lpstr>
      <vt:lpstr>Factors that Affect a Market’s Efficiency</vt:lpstr>
      <vt:lpstr>Forms of Efficient Market Hypothesis</vt:lpstr>
      <vt:lpstr>Semi-Strong Form</vt:lpstr>
      <vt:lpstr>Strong Form</vt:lpstr>
      <vt:lpstr>Fundamental Analysis, Technical Analysis, and the Choice Between Active and Passive Portfolio Management </vt:lpstr>
      <vt:lpstr>Difficulty with testing the Efficient Market Hypothesis</vt:lpstr>
      <vt:lpstr>PowerPoint Presentation</vt:lpstr>
      <vt:lpstr>PowerPoint Presentation</vt:lpstr>
      <vt:lpstr>Behavioral Finance</vt:lpstr>
      <vt:lpstr>Common Findings of Behavioral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Mukul</dc:creator>
  <cp:lastModifiedBy>Mukul</cp:lastModifiedBy>
  <cp:revision>6</cp:revision>
  <dcterms:created xsi:type="dcterms:W3CDTF">2024-04-17T08:12:48Z</dcterms:created>
  <dcterms:modified xsi:type="dcterms:W3CDTF">2024-04-17T17:24:02Z</dcterms:modified>
</cp:coreProperties>
</file>